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10.jpg" ContentType="image/pn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02"/>
  </p:notesMasterIdLst>
  <p:sldIdLst>
    <p:sldId id="443" r:id="rId2"/>
    <p:sldId id="256" r:id="rId3"/>
    <p:sldId id="434" r:id="rId4"/>
    <p:sldId id="310" r:id="rId5"/>
    <p:sldId id="394" r:id="rId6"/>
    <p:sldId id="395" r:id="rId7"/>
    <p:sldId id="437" r:id="rId8"/>
    <p:sldId id="466" r:id="rId9"/>
    <p:sldId id="467" r:id="rId10"/>
    <p:sldId id="385" r:id="rId11"/>
    <p:sldId id="326" r:id="rId12"/>
    <p:sldId id="460" r:id="rId13"/>
    <p:sldId id="461" r:id="rId14"/>
    <p:sldId id="462" r:id="rId15"/>
    <p:sldId id="463" r:id="rId16"/>
    <p:sldId id="384" r:id="rId17"/>
    <p:sldId id="378" r:id="rId18"/>
    <p:sldId id="379" r:id="rId19"/>
    <p:sldId id="380" r:id="rId20"/>
    <p:sldId id="381" r:id="rId21"/>
    <p:sldId id="382" r:id="rId22"/>
    <p:sldId id="383" r:id="rId23"/>
    <p:sldId id="386" r:id="rId24"/>
    <p:sldId id="387" r:id="rId25"/>
    <p:sldId id="388" r:id="rId26"/>
    <p:sldId id="389" r:id="rId27"/>
    <p:sldId id="390" r:id="rId28"/>
    <p:sldId id="469" r:id="rId29"/>
    <p:sldId id="470" r:id="rId30"/>
    <p:sldId id="471" r:id="rId31"/>
    <p:sldId id="391" r:id="rId32"/>
    <p:sldId id="397" r:id="rId33"/>
    <p:sldId id="398" r:id="rId34"/>
    <p:sldId id="399" r:id="rId35"/>
    <p:sldId id="401" r:id="rId36"/>
    <p:sldId id="400" r:id="rId37"/>
    <p:sldId id="402" r:id="rId38"/>
    <p:sldId id="405" r:id="rId39"/>
    <p:sldId id="468" r:id="rId40"/>
    <p:sldId id="465" r:id="rId41"/>
    <p:sldId id="464" r:id="rId42"/>
    <p:sldId id="403" r:id="rId43"/>
    <p:sldId id="331" r:id="rId44"/>
    <p:sldId id="432" r:id="rId45"/>
    <p:sldId id="406" r:id="rId46"/>
    <p:sldId id="472" r:id="rId47"/>
    <p:sldId id="350" r:id="rId48"/>
    <p:sldId id="473" r:id="rId49"/>
    <p:sldId id="431" r:id="rId50"/>
    <p:sldId id="474" r:id="rId51"/>
    <p:sldId id="439" r:id="rId52"/>
    <p:sldId id="410" r:id="rId53"/>
    <p:sldId id="475" r:id="rId54"/>
    <p:sldId id="411" r:id="rId55"/>
    <p:sldId id="407" r:id="rId56"/>
    <p:sldId id="409" r:id="rId57"/>
    <p:sldId id="335" r:id="rId58"/>
    <p:sldId id="476" r:id="rId59"/>
    <p:sldId id="477" r:id="rId60"/>
    <p:sldId id="478" r:id="rId61"/>
    <p:sldId id="481" r:id="rId62"/>
    <p:sldId id="479" r:id="rId63"/>
    <p:sldId id="480" r:id="rId64"/>
    <p:sldId id="482" r:id="rId65"/>
    <p:sldId id="483" r:id="rId66"/>
    <p:sldId id="442" r:id="rId67"/>
    <p:sldId id="448" r:id="rId68"/>
    <p:sldId id="451" r:id="rId69"/>
    <p:sldId id="449" r:id="rId70"/>
    <p:sldId id="452" r:id="rId71"/>
    <p:sldId id="453" r:id="rId72"/>
    <p:sldId id="454" r:id="rId73"/>
    <p:sldId id="455" r:id="rId74"/>
    <p:sldId id="456" r:id="rId75"/>
    <p:sldId id="429" r:id="rId76"/>
    <p:sldId id="412" r:id="rId77"/>
    <p:sldId id="413" r:id="rId78"/>
    <p:sldId id="414" r:id="rId79"/>
    <p:sldId id="430" r:id="rId80"/>
    <p:sldId id="438" r:id="rId81"/>
    <p:sldId id="415" r:id="rId82"/>
    <p:sldId id="416" r:id="rId83"/>
    <p:sldId id="417" r:id="rId84"/>
    <p:sldId id="418" r:id="rId85"/>
    <p:sldId id="419" r:id="rId86"/>
    <p:sldId id="421" r:id="rId87"/>
    <p:sldId id="422" r:id="rId88"/>
    <p:sldId id="440" r:id="rId89"/>
    <p:sldId id="459" r:id="rId90"/>
    <p:sldId id="423" r:id="rId91"/>
    <p:sldId id="424" r:id="rId92"/>
    <p:sldId id="425" r:id="rId93"/>
    <p:sldId id="426" r:id="rId94"/>
    <p:sldId id="427" r:id="rId95"/>
    <p:sldId id="444" r:id="rId96"/>
    <p:sldId id="445" r:id="rId97"/>
    <p:sldId id="446" r:id="rId98"/>
    <p:sldId id="447" r:id="rId99"/>
    <p:sldId id="457" r:id="rId100"/>
    <p:sldId id="458"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75" autoAdjust="0"/>
    <p:restoredTop sz="94434" autoAdjust="0"/>
  </p:normalViewPr>
  <p:slideViewPr>
    <p:cSldViewPr>
      <p:cViewPr varScale="1">
        <p:scale>
          <a:sx n="68" d="100"/>
          <a:sy n="68" d="100"/>
        </p:scale>
        <p:origin x="1644" y="72"/>
      </p:cViewPr>
      <p:guideLst>
        <p:guide orient="horz" pos="2160"/>
        <p:guide pos="2880"/>
      </p:guideLst>
    </p:cSldViewPr>
  </p:slideViewPr>
  <p:outlineViewPr>
    <p:cViewPr>
      <p:scale>
        <a:sx n="33" d="100"/>
        <a:sy n="33" d="100"/>
      </p:scale>
      <p:origin x="0" y="13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10C4BF-353B-4041-B609-8D057E807AB5}" type="datetimeFigureOut">
              <a:rPr lang="en-US" smtClean="0"/>
              <a:t>10/2/2024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C6A2B6-25AD-45ED-9A80-384BB52C0313}" type="slidenum">
              <a:rPr lang="en-US" smtClean="0"/>
              <a:t>‹#›</a:t>
            </a:fld>
            <a:endParaRPr lang="en-US"/>
          </a:p>
        </p:txBody>
      </p:sp>
    </p:spTree>
    <p:extLst>
      <p:ext uri="{BB962C8B-B14F-4D97-AF65-F5344CB8AC3E}">
        <p14:creationId xmlns:p14="http://schemas.microsoft.com/office/powerpoint/2010/main" val="88991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6A2B6-25AD-45ED-9A80-384BB52C0313}" type="slidenum">
              <a:rPr lang="en-US" smtClean="0"/>
              <a:t>2</a:t>
            </a:fld>
            <a:endParaRPr lang="en-US"/>
          </a:p>
        </p:txBody>
      </p:sp>
    </p:spTree>
    <p:extLst>
      <p:ext uri="{BB962C8B-B14F-4D97-AF65-F5344CB8AC3E}">
        <p14:creationId xmlns:p14="http://schemas.microsoft.com/office/powerpoint/2010/main" val="95341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6A2B6-25AD-45ED-9A80-384BB52C0313}" type="slidenum">
              <a:rPr lang="en-US" smtClean="0"/>
              <a:t>30</a:t>
            </a:fld>
            <a:endParaRPr lang="en-US"/>
          </a:p>
        </p:txBody>
      </p:sp>
    </p:spTree>
    <p:extLst>
      <p:ext uri="{BB962C8B-B14F-4D97-AF65-F5344CB8AC3E}">
        <p14:creationId xmlns:p14="http://schemas.microsoft.com/office/powerpoint/2010/main" val="581389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B4F707-B6BF-4BEC-89DA-B14B0D8A3094}" type="slidenum">
              <a:rPr lang="en-US" smtClean="0"/>
              <a:t>94</a:t>
            </a:fld>
            <a:endParaRPr lang="en-US"/>
          </a:p>
        </p:txBody>
      </p:sp>
    </p:spTree>
    <p:extLst>
      <p:ext uri="{BB962C8B-B14F-4D97-AF65-F5344CB8AC3E}">
        <p14:creationId xmlns:p14="http://schemas.microsoft.com/office/powerpoint/2010/main" val="4577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9D1708C-3F13-4882-AA60-3C49C31C8634}"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defRPr>
            </a:lvl1pPr>
          </a:lstStyle>
          <a:p>
            <a:fld id="{BC2DCC5D-3F66-429F-AE45-E4613ABE423F}" type="slidenum">
              <a:rPr lang="en-US" smtClean="0"/>
              <a:pPr/>
              <a:t>‹#›</a:t>
            </a:fld>
            <a:endParaRPr lang="en-US" dirty="0"/>
          </a:p>
        </p:txBody>
      </p:sp>
    </p:spTree>
    <p:extLst>
      <p:ext uri="{BB962C8B-B14F-4D97-AF65-F5344CB8AC3E}">
        <p14:creationId xmlns:p14="http://schemas.microsoft.com/office/powerpoint/2010/main" val="1512544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D4D2F-A03F-4DDF-AA60-FC3C6E0A1D6B}"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3672947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B3684-6761-47B9-966F-726F1100E5A6}"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139613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BF19A-9D65-4304-9034-2755157F9A1B}"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defRPr>
            </a:lvl1pPr>
          </a:lstStyle>
          <a:p>
            <a:fld id="{BC2DCC5D-3F66-429F-AE45-E4613ABE423F}" type="slidenum">
              <a:rPr lang="en-US" smtClean="0"/>
              <a:pPr/>
              <a:t>‹#›</a:t>
            </a:fld>
            <a:endParaRPr lang="en-US" dirty="0"/>
          </a:p>
        </p:txBody>
      </p:sp>
    </p:spTree>
    <p:extLst>
      <p:ext uri="{BB962C8B-B14F-4D97-AF65-F5344CB8AC3E}">
        <p14:creationId xmlns:p14="http://schemas.microsoft.com/office/powerpoint/2010/main" val="42135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6F058D-A84B-4134-A546-052183D330DF}"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133033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76600A-5903-4A4C-A333-4D5BEBC88C48}"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75564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15646C-C4A9-4248-883D-7E32A98DD6D5}" type="datetime1">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55329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256688-1BE3-49B1-B8B2-918ADFE0EB6C}"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364346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EC2FB-5986-4B5B-838C-9AB8E0C0CFDF}"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173555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9CD25C2-4A42-42F4-B546-E3DAC77FA694}"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265640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4013F92-CF99-48FE-976C-7B0BB31FA6A0}"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DCC5D-3F66-429F-AE45-E4613ABE423F}" type="slidenum">
              <a:rPr lang="en-US" smtClean="0"/>
              <a:t>‹#›</a:t>
            </a:fld>
            <a:endParaRPr lang="en-US"/>
          </a:p>
        </p:txBody>
      </p:sp>
    </p:spTree>
    <p:extLst>
      <p:ext uri="{BB962C8B-B14F-4D97-AF65-F5344CB8AC3E}">
        <p14:creationId xmlns:p14="http://schemas.microsoft.com/office/powerpoint/2010/main" val="42523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D8A9C0-3FD7-4B61-962E-5137E38CCB1C}" type="datetime1">
              <a:rPr lang="en-US" smtClean="0"/>
              <a:t>10/2/2024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2DCC5D-3F66-429F-AE45-E4613ABE423F}" type="slidenum">
              <a:rPr lang="en-US" smtClean="0"/>
              <a:t>‹#›</a:t>
            </a:fld>
            <a:endParaRPr lang="en-US"/>
          </a:p>
        </p:txBody>
      </p:sp>
    </p:spTree>
    <p:extLst>
      <p:ext uri="{BB962C8B-B14F-4D97-AF65-F5344CB8AC3E}">
        <p14:creationId xmlns:p14="http://schemas.microsoft.com/office/powerpoint/2010/main" val="18665665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rsf.research.ac.ir/"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apps.webofknowledge.com/home.do?SID=8Fh95ePOfi2z3kMXyIa"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hyperlink" Target="https://www.sciencedirect.com/journal/osong-public-health-and-research-perspectives"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blacklist.research.ac.ir/" TargetMode="External"/><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beallslist.ne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6.jpg"/><Relationship Id="rId3" Type="http://schemas.openxmlformats.org/officeDocument/2006/relationships/image" Target="../media/image46.jpg"/><Relationship Id="rId7" Type="http://schemas.openxmlformats.org/officeDocument/2006/relationships/image" Target="../media/image50.jpg"/><Relationship Id="rId12"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5" Type="http://schemas.openxmlformats.org/officeDocument/2006/relationships/image" Target="../media/image58.jp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jpg"/><Relationship Id="rId14" Type="http://schemas.openxmlformats.org/officeDocument/2006/relationships/image" Target="../media/image57.jpg"/></Relationships>
</file>

<file path=ppt/slides/_rels/slide4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http://www.orientjchem.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journalsuggester.springer.com/" TargetMode="External"/><Relationship Id="rId7" Type="http://schemas.openxmlformats.org/officeDocument/2006/relationships/image" Target="../media/image80.png"/><Relationship Id="rId2" Type="http://schemas.openxmlformats.org/officeDocument/2006/relationships/hyperlink" Target="https://journalfinder.elsevier.com/" TargetMode="External"/><Relationship Id="rId1" Type="http://schemas.openxmlformats.org/officeDocument/2006/relationships/slideLayout" Target="../slideLayouts/slideLayout2.xml"/><Relationship Id="rId6" Type="http://schemas.openxmlformats.org/officeDocument/2006/relationships/image" Target="../media/image79.jpg"/><Relationship Id="rId11" Type="http://schemas.openxmlformats.org/officeDocument/2006/relationships/image" Target="../media/image82.jpeg"/><Relationship Id="rId5" Type="http://schemas.openxmlformats.org/officeDocument/2006/relationships/image" Target="../media/image78.png"/><Relationship Id="rId10" Type="http://schemas.openxmlformats.org/officeDocument/2006/relationships/image" Target="../media/image9.png"/><Relationship Id="rId4" Type="http://schemas.openxmlformats.org/officeDocument/2006/relationships/hyperlink" Target="https://journalfinder.wiley.com/" TargetMode="External"/><Relationship Id="rId9"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jp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linkedin.com/" TargetMode="External"/><Relationship Id="rId7" Type="http://schemas.openxmlformats.org/officeDocument/2006/relationships/hyperlink" Target="https://www.academia.edu/" TargetMode="External"/><Relationship Id="rId2" Type="http://schemas.openxmlformats.org/officeDocument/2006/relationships/hyperlink" Target="https://researchgate.net/" TargetMode="External"/><Relationship Id="rId1" Type="http://schemas.openxmlformats.org/officeDocument/2006/relationships/slideLayout" Target="../slideLayouts/slideLayout2.xml"/><Relationship Id="rId6" Type="http://schemas.openxmlformats.org/officeDocument/2006/relationships/hyperlink" Target="https://www.scopus.com/" TargetMode="External"/><Relationship Id="rId5" Type="http://schemas.openxmlformats.org/officeDocument/2006/relationships/hyperlink" Target="http://orcid.org/" TargetMode="External"/><Relationship Id="rId4" Type="http://schemas.openxmlformats.org/officeDocument/2006/relationships/hyperlink" Target="https://scholar.google.com/" TargetMode="External"/><Relationship Id="rId9"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4.png"/><Relationship Id="rId4" Type="http://schemas.openxmlformats.org/officeDocument/2006/relationships/image" Target="../media/image123.jpg"/></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 Id="rId5" Type="http://schemas.openxmlformats.org/officeDocument/2006/relationships/image" Target="../media/image140.jpg"/><Relationship Id="rId4" Type="http://schemas.openxmlformats.org/officeDocument/2006/relationships/image" Target="../media/image13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9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C2DCC5D-3F66-429F-AE45-E4613ABE423F}" type="slidenum">
              <a:rPr lang="en-US" smtClean="0"/>
              <a:pPr/>
              <a:t>1</a:t>
            </a:fld>
            <a:endParaRPr lang="en-US" dirty="0"/>
          </a:p>
        </p:txBody>
      </p:sp>
    </p:spTree>
    <p:extLst>
      <p:ext uri="{BB962C8B-B14F-4D97-AF65-F5344CB8AC3E}">
        <p14:creationId xmlns:p14="http://schemas.microsoft.com/office/powerpoint/2010/main" val="82225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â«ÙÙØ¨Ø¹ ÛØ§Ø¨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545" y="2036618"/>
            <a:ext cx="3276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06336" y="5334000"/>
            <a:ext cx="4878643" cy="646331"/>
          </a:xfrm>
          <a:prstGeom prst="rect">
            <a:avLst/>
          </a:prstGeom>
        </p:spPr>
        <p:txBody>
          <a:bodyPr wrap="none">
            <a:spAutoFit/>
          </a:bodyPr>
          <a:lstStyle/>
          <a:p>
            <a:r>
              <a:rPr lang="en-US" sz="3600" b="1" dirty="0"/>
              <a:t>http://rsf.research.ac.ir/</a:t>
            </a:r>
          </a:p>
        </p:txBody>
      </p:sp>
      <p:pic>
        <p:nvPicPr>
          <p:cNvPr id="4" name="Picture 3"/>
          <p:cNvPicPr>
            <a:picLocks noChangeAspect="1"/>
          </p:cNvPicPr>
          <p:nvPr/>
        </p:nvPicPr>
        <p:blipFill>
          <a:blip r:embed="rId3"/>
          <a:stretch>
            <a:fillRect/>
          </a:stretch>
        </p:blipFill>
        <p:spPr>
          <a:xfrm>
            <a:off x="29690" y="7937"/>
            <a:ext cx="9114310" cy="1676545"/>
          </a:xfrm>
          <a:prstGeom prst="rect">
            <a:avLst/>
          </a:prstGeom>
        </p:spPr>
      </p:pic>
      <p:sp>
        <p:nvSpPr>
          <p:cNvPr id="5" name="Slide Number Placeholder 4"/>
          <p:cNvSpPr>
            <a:spLocks noGrp="1"/>
          </p:cNvSpPr>
          <p:nvPr>
            <p:ph type="sldNum" sz="quarter" idx="12"/>
          </p:nvPr>
        </p:nvSpPr>
        <p:spPr/>
        <p:txBody>
          <a:bodyPr/>
          <a:lstStyle/>
          <a:p>
            <a:fld id="{BC2DCC5D-3F66-429F-AE45-E4613ABE423F}" type="slidenum">
              <a:rPr lang="en-US" smtClean="0"/>
              <a:t>10</a:t>
            </a:fld>
            <a:endParaRPr lang="en-US"/>
          </a:p>
        </p:txBody>
      </p:sp>
      <p:sp>
        <p:nvSpPr>
          <p:cNvPr id="6" name="Rectangle 5"/>
          <p:cNvSpPr/>
          <p:nvPr/>
        </p:nvSpPr>
        <p:spPr>
          <a:xfrm>
            <a:off x="2413316" y="553821"/>
            <a:ext cx="555889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en-US" sz="3200" b="1" dirty="0"/>
              <a:t>2. Using trusted local databases</a:t>
            </a:r>
          </a:p>
        </p:txBody>
      </p:sp>
    </p:spTree>
    <p:extLst>
      <p:ext uri="{BB962C8B-B14F-4D97-AF65-F5344CB8AC3E}">
        <p14:creationId xmlns:p14="http://schemas.microsoft.com/office/powerpoint/2010/main" val="8572655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1828800"/>
            <a:ext cx="7772400" cy="4419600"/>
          </a:xfrm>
          <a:solidFill>
            <a:schemeClr val="bg1"/>
          </a:solidFill>
        </p:spPr>
        <p:txBody>
          <a:bodyPr>
            <a:noAutofit/>
          </a:bodyPr>
          <a:lstStyle/>
          <a:p>
            <a:pPr marL="0" indent="0" algn="r">
              <a:lnSpc>
                <a:spcPct val="100000"/>
              </a:lnSpc>
              <a:buNone/>
            </a:pPr>
            <a:r>
              <a:rPr lang="en-US" sz="1000" dirty="0">
                <a:cs typeface="+mj-cs"/>
              </a:rPr>
              <a:t>No. 11, </a:t>
            </a:r>
            <a:r>
              <a:rPr lang="en-US" sz="1000" dirty="0" err="1">
                <a:cs typeface="+mj-cs"/>
              </a:rPr>
              <a:t>Sardar</a:t>
            </a:r>
            <a:r>
              <a:rPr lang="en-US" sz="1000" dirty="0">
                <a:cs typeface="+mj-cs"/>
              </a:rPr>
              <a:t> </a:t>
            </a:r>
            <a:r>
              <a:rPr lang="en-US" sz="1000" dirty="0" err="1">
                <a:cs typeface="+mj-cs"/>
              </a:rPr>
              <a:t>Jangal</a:t>
            </a:r>
            <a:r>
              <a:rPr lang="en-US" sz="1000" dirty="0">
                <a:cs typeface="+mj-cs"/>
              </a:rPr>
              <a:t> Road, </a:t>
            </a:r>
          </a:p>
          <a:p>
            <a:pPr marL="0" indent="0" algn="r" rtl="1">
              <a:buNone/>
            </a:pPr>
            <a:r>
              <a:rPr lang="en-US" sz="1000" dirty="0" err="1">
                <a:cs typeface="+mj-cs"/>
              </a:rPr>
              <a:t>Razi</a:t>
            </a:r>
            <a:r>
              <a:rPr lang="en-US" sz="1000" dirty="0">
                <a:cs typeface="+mj-cs"/>
              </a:rPr>
              <a:t> Hospital, Rasht, Iran.  </a:t>
            </a:r>
          </a:p>
          <a:p>
            <a:pPr marL="0" indent="0">
              <a:buNone/>
            </a:pPr>
            <a:endParaRPr lang="en-US" sz="1000" dirty="0">
              <a:cs typeface="+mj-cs"/>
            </a:endParaRPr>
          </a:p>
          <a:p>
            <a:pPr marL="0" indent="0">
              <a:buNone/>
            </a:pPr>
            <a:r>
              <a:rPr lang="en-US" sz="1000" dirty="0">
                <a:cs typeface="+mj-cs"/>
              </a:rPr>
              <a:t>April 30, 2019</a:t>
            </a:r>
          </a:p>
          <a:p>
            <a:pPr marL="0" indent="0">
              <a:buNone/>
            </a:pPr>
            <a:endParaRPr lang="en-US" sz="1600" b="1" dirty="0">
              <a:cs typeface="+mj-cs"/>
            </a:endParaRPr>
          </a:p>
          <a:p>
            <a:pPr marL="0" indent="0">
              <a:buNone/>
            </a:pPr>
            <a:r>
              <a:rPr lang="en-US" sz="1600" b="1" dirty="0">
                <a:cs typeface="+mj-cs"/>
              </a:rPr>
              <a:t>Dear XXX,</a:t>
            </a:r>
          </a:p>
          <a:p>
            <a:pPr marL="0" indent="0">
              <a:buNone/>
            </a:pPr>
            <a:r>
              <a:rPr lang="ar-SA" sz="1600" dirty="0">
                <a:cs typeface="+mj-cs"/>
              </a:rPr>
              <a:t>    </a:t>
            </a:r>
            <a:r>
              <a:rPr lang="en-US" sz="1600" dirty="0">
                <a:cs typeface="+mj-cs"/>
              </a:rPr>
              <a:t>I have sent the article (manuscript number: XXX) entitled “XXX" at 30-Jan-2019; however, still, I have not received your final decision. I would be appreciated if you let me know about the current status of my article.</a:t>
            </a:r>
            <a:br>
              <a:rPr lang="en-US" sz="1600" dirty="0">
                <a:cs typeface="+mj-cs"/>
              </a:rPr>
            </a:br>
            <a:br>
              <a:rPr lang="en-US" sz="1600" dirty="0">
                <a:cs typeface="+mj-cs"/>
              </a:rPr>
            </a:br>
            <a:r>
              <a:rPr lang="en-US" sz="1600" dirty="0">
                <a:cs typeface="+mj-cs"/>
              </a:rPr>
              <a:t>King Regards,</a:t>
            </a:r>
          </a:p>
          <a:p>
            <a:pPr marL="0" indent="0">
              <a:buNone/>
            </a:pPr>
            <a:endParaRPr lang="en-US" sz="1600" dirty="0">
              <a:cs typeface="+mj-cs"/>
            </a:endParaRPr>
          </a:p>
          <a:p>
            <a:pPr marL="0" indent="0" algn="just">
              <a:buNone/>
            </a:pPr>
            <a:r>
              <a:rPr lang="en-US" sz="1600" dirty="0">
                <a:cs typeface="+mj-cs"/>
              </a:rPr>
              <a:t>XXX, Ph.D.</a:t>
            </a:r>
          </a:p>
          <a:p>
            <a:pPr marL="0" indent="0" algn="just">
              <a:buNone/>
            </a:pPr>
            <a:r>
              <a:rPr lang="en-US" sz="1600" dirty="0">
                <a:cs typeface="+mj-cs"/>
              </a:rPr>
              <a:t>Research Assistance Professor</a:t>
            </a:r>
          </a:p>
          <a:p>
            <a:pPr marL="0" indent="0">
              <a:buNone/>
            </a:pPr>
            <a:r>
              <a:rPr lang="en-US" sz="1600" dirty="0">
                <a:cs typeface="+mj-cs"/>
              </a:rPr>
              <a:t> </a:t>
            </a:r>
          </a:p>
          <a:p>
            <a:endParaRPr lang="en-US" sz="1600" dirty="0">
              <a:cs typeface="+mj-cs"/>
            </a:endParaRPr>
          </a:p>
        </p:txBody>
      </p:sp>
      <p:pic>
        <p:nvPicPr>
          <p:cNvPr id="4" name="Picture 3" descr="لگوی ری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73049"/>
            <a:ext cx="898525" cy="8625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C2DCC5D-3F66-429F-AE45-E4613ABE423F}" type="slidenum">
              <a:rPr lang="en-US" smtClean="0"/>
              <a:t>100</a:t>
            </a:fld>
            <a:endParaRPr lang="en-US"/>
          </a:p>
        </p:txBody>
      </p:sp>
      <p:sp>
        <p:nvSpPr>
          <p:cNvPr id="5" name="Rectangle 4"/>
          <p:cNvSpPr/>
          <p:nvPr/>
        </p:nvSpPr>
        <p:spPr>
          <a:xfrm>
            <a:off x="457200" y="1160442"/>
            <a:ext cx="2315057" cy="261610"/>
          </a:xfrm>
          <a:prstGeom prst="rect">
            <a:avLst/>
          </a:prstGeom>
        </p:spPr>
        <p:txBody>
          <a:bodyPr wrap="none">
            <a:spAutoFit/>
          </a:bodyPr>
          <a:lstStyle/>
          <a:p>
            <a:r>
              <a:rPr lang="en-US" sz="1100" dirty="0" err="1"/>
              <a:t>Guilan</a:t>
            </a:r>
            <a:r>
              <a:rPr lang="en-US" sz="1100" dirty="0"/>
              <a:t> University of Medical Sciences</a:t>
            </a:r>
          </a:p>
        </p:txBody>
      </p:sp>
    </p:spTree>
    <p:extLst>
      <p:ext uri="{BB962C8B-B14F-4D97-AF65-F5344CB8AC3E}">
        <p14:creationId xmlns:p14="http://schemas.microsoft.com/office/powerpoint/2010/main" val="321770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6096000"/>
            <a:ext cx="2446952" cy="369332"/>
          </a:xfrm>
          <a:prstGeom prst="rect">
            <a:avLst/>
          </a:prstGeom>
        </p:spPr>
        <p:txBody>
          <a:bodyPr wrap="none">
            <a:spAutoFit/>
          </a:bodyPr>
          <a:lstStyle/>
          <a:p>
            <a:pPr algn="ctr"/>
            <a:r>
              <a:rPr lang="en-US" dirty="0">
                <a:hlinkClick r:id="rId2"/>
              </a:rPr>
              <a:t>http://rsf.research.ac.ir/</a:t>
            </a:r>
            <a:endParaRPr lang="fa-IR" dirty="0"/>
          </a:p>
        </p:txBody>
      </p:sp>
      <p:pic>
        <p:nvPicPr>
          <p:cNvPr id="24578" name="Picture 2" descr="C:\Users\user2\Desktop\Capturedewsa.PNG"/>
          <p:cNvPicPr>
            <a:picLocks noChangeAspect="1" noChangeArrowheads="1"/>
          </p:cNvPicPr>
          <p:nvPr/>
        </p:nvPicPr>
        <p:blipFill rotWithShape="1">
          <a:blip r:embed="rId3">
            <a:extLst>
              <a:ext uri="{28A0092B-C50C-407E-A947-70E740481C1C}">
                <a14:useLocalDpi xmlns:a14="http://schemas.microsoft.com/office/drawing/2010/main" val="0"/>
              </a:ext>
            </a:extLst>
          </a:blip>
          <a:srcRect l="10503" t="8161" r="11655" b="42071"/>
          <a:stretch/>
        </p:blipFill>
        <p:spPr bwMode="auto">
          <a:xfrm>
            <a:off x="43188" y="1905000"/>
            <a:ext cx="8915400" cy="38723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11</a:t>
            </a:fld>
            <a:endParaRPr lang="en-US"/>
          </a:p>
        </p:txBody>
      </p:sp>
    </p:spTree>
    <p:extLst>
      <p:ext uri="{BB962C8B-B14F-4D97-AF65-F5344CB8AC3E}">
        <p14:creationId xmlns:p14="http://schemas.microsoft.com/office/powerpoint/2010/main" val="1423941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2DCC5D-3F66-429F-AE45-E4613ABE423F}" type="slidenum">
              <a:rPr lang="en-US" smtClean="0"/>
              <a:t>12</a:t>
            </a:fld>
            <a:endParaRPr lang="en-US"/>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 y="1447800"/>
            <a:ext cx="9144000" cy="5091113"/>
          </a:xfrm>
          <a:prstGeom prst="rect">
            <a:avLst/>
          </a:prstGeom>
        </p:spPr>
      </p:pic>
      <p:sp>
        <p:nvSpPr>
          <p:cNvPr id="4" name="Rectangle 3"/>
          <p:cNvSpPr/>
          <p:nvPr/>
        </p:nvSpPr>
        <p:spPr>
          <a:xfrm>
            <a:off x="1318655" y="533400"/>
            <a:ext cx="649716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800" b="1" dirty="0"/>
              <a:t>Importance of Having a Backup Solution!!!</a:t>
            </a:r>
          </a:p>
        </p:txBody>
      </p:sp>
    </p:spTree>
    <p:extLst>
      <p:ext uri="{BB962C8B-B14F-4D97-AF65-F5344CB8AC3E}">
        <p14:creationId xmlns:p14="http://schemas.microsoft.com/office/powerpoint/2010/main" val="171588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2DCC5D-3F66-429F-AE45-E4613ABE423F}" type="slidenum">
              <a:rPr lang="en-US" smtClean="0"/>
              <a:t>13</a:t>
            </a:fld>
            <a:endParaRPr lang="en-US"/>
          </a:p>
        </p:txBody>
      </p:sp>
      <p:sp>
        <p:nvSpPr>
          <p:cNvPr id="4" name="Rectangle 3"/>
          <p:cNvSpPr/>
          <p:nvPr/>
        </p:nvSpPr>
        <p:spPr>
          <a:xfrm>
            <a:off x="1318655" y="533400"/>
            <a:ext cx="6497163"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n-US" sz="2800" b="1" dirty="0"/>
              <a:t>Importance of Having a Backup Solution!!!</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01"/>
            <a:ext cx="9144000" cy="4256088"/>
          </a:xfrm>
          <a:prstGeom prst="rect">
            <a:avLst/>
          </a:prstGeom>
        </p:spPr>
      </p:pic>
    </p:spTree>
    <p:extLst>
      <p:ext uri="{BB962C8B-B14F-4D97-AF65-F5344CB8AC3E}">
        <p14:creationId xmlns:p14="http://schemas.microsoft.com/office/powerpoint/2010/main" val="3598179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2DCC5D-3F66-429F-AE45-E4613ABE423F}" type="slidenum">
              <a:rPr lang="en-US" smtClean="0"/>
              <a:t>14</a:t>
            </a:fld>
            <a:endParaRPr lang="en-US"/>
          </a:p>
        </p:txBody>
      </p:sp>
      <p:sp>
        <p:nvSpPr>
          <p:cNvPr id="4" name="Rectangle 3"/>
          <p:cNvSpPr/>
          <p:nvPr/>
        </p:nvSpPr>
        <p:spPr>
          <a:xfrm>
            <a:off x="1318655" y="533400"/>
            <a:ext cx="6497163"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sz="2800" b="1" dirty="0"/>
              <a:t>Importance of Having a Backup Solution!!!</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2763"/>
            <a:ext cx="9144000" cy="3372473"/>
          </a:xfrm>
          <a:prstGeom prst="rect">
            <a:avLst/>
          </a:prstGeom>
        </p:spPr>
      </p:pic>
    </p:spTree>
    <p:extLst>
      <p:ext uri="{BB962C8B-B14F-4D97-AF65-F5344CB8AC3E}">
        <p14:creationId xmlns:p14="http://schemas.microsoft.com/office/powerpoint/2010/main" val="125682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2DCC5D-3F66-429F-AE45-E4613ABE423F}" type="slidenum">
              <a:rPr lang="en-US" smtClean="0"/>
              <a:t>15</a:t>
            </a:fld>
            <a:endParaRPr lang="en-US"/>
          </a:p>
        </p:txBody>
      </p:sp>
      <p:sp>
        <p:nvSpPr>
          <p:cNvPr id="4" name="Rectangle 3"/>
          <p:cNvSpPr/>
          <p:nvPr/>
        </p:nvSpPr>
        <p:spPr>
          <a:xfrm>
            <a:off x="1318655" y="533400"/>
            <a:ext cx="649716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800" b="1" dirty="0"/>
              <a:t>Importance of Having a Backup Solution!!!</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46" y="1483632"/>
            <a:ext cx="7373379" cy="4877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3192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70" y="2362200"/>
            <a:ext cx="8509730" cy="247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0" y="13855"/>
            <a:ext cx="9114310" cy="1676545"/>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16</a:t>
            </a:fld>
            <a:endParaRPr lang="en-US"/>
          </a:p>
        </p:txBody>
      </p:sp>
      <p:sp>
        <p:nvSpPr>
          <p:cNvPr id="4" name="Rectangle 3"/>
          <p:cNvSpPr/>
          <p:nvPr/>
        </p:nvSpPr>
        <p:spPr>
          <a:xfrm>
            <a:off x="3046439" y="550847"/>
            <a:ext cx="341151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3200" b="1" dirty="0"/>
              <a:t>3. Using the origin!</a:t>
            </a:r>
          </a:p>
        </p:txBody>
      </p:sp>
    </p:spTree>
    <p:extLst>
      <p:ext uri="{BB962C8B-B14F-4D97-AF65-F5344CB8AC3E}">
        <p14:creationId xmlns:p14="http://schemas.microsoft.com/office/powerpoint/2010/main" val="252999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user2\Desktop\cvbn.PNG"/>
          <p:cNvPicPr>
            <a:picLocks noChangeAspect="1" noChangeArrowheads="1"/>
          </p:cNvPicPr>
          <p:nvPr/>
        </p:nvPicPr>
        <p:blipFill rotWithShape="1">
          <a:blip r:embed="rId2">
            <a:extLst>
              <a:ext uri="{28A0092B-C50C-407E-A947-70E740481C1C}">
                <a14:useLocalDpi xmlns:a14="http://schemas.microsoft.com/office/drawing/2010/main" val="0"/>
              </a:ext>
            </a:extLst>
          </a:blip>
          <a:srcRect t="8742" r="2758" b="4678"/>
          <a:stretch/>
        </p:blipFill>
        <p:spPr bwMode="auto">
          <a:xfrm>
            <a:off x="685800" y="1713571"/>
            <a:ext cx="8064580" cy="44876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17</a:t>
            </a:fld>
            <a:endParaRPr lang="en-US"/>
          </a:p>
        </p:txBody>
      </p:sp>
    </p:spTree>
    <p:extLst>
      <p:ext uri="{BB962C8B-B14F-4D97-AF65-F5344CB8AC3E}">
        <p14:creationId xmlns:p14="http://schemas.microsoft.com/office/powerpoint/2010/main" val="3908218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user2\Desktop\fvr.PNG"/>
          <p:cNvPicPr>
            <a:picLocks noChangeAspect="1" noChangeArrowheads="1"/>
          </p:cNvPicPr>
          <p:nvPr/>
        </p:nvPicPr>
        <p:blipFill rotWithShape="1">
          <a:blip r:embed="rId2">
            <a:extLst>
              <a:ext uri="{28A0092B-C50C-407E-A947-70E740481C1C}">
                <a14:useLocalDpi xmlns:a14="http://schemas.microsoft.com/office/drawing/2010/main" val="0"/>
              </a:ext>
            </a:extLst>
          </a:blip>
          <a:srcRect t="8712" r="3218" b="4850"/>
          <a:stretch/>
        </p:blipFill>
        <p:spPr bwMode="auto">
          <a:xfrm>
            <a:off x="260745" y="1676400"/>
            <a:ext cx="8600223"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18</a:t>
            </a:fld>
            <a:endParaRPr lang="en-US"/>
          </a:p>
        </p:txBody>
      </p:sp>
    </p:spTree>
    <p:extLst>
      <p:ext uri="{BB962C8B-B14F-4D97-AF65-F5344CB8AC3E}">
        <p14:creationId xmlns:p14="http://schemas.microsoft.com/office/powerpoint/2010/main" val="2237965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2\Desktop\dfgh.PNG"/>
          <p:cNvPicPr>
            <a:picLocks noChangeAspect="1" noChangeArrowheads="1"/>
          </p:cNvPicPr>
          <p:nvPr/>
        </p:nvPicPr>
        <p:blipFill rotWithShape="1">
          <a:blip r:embed="rId2">
            <a:extLst>
              <a:ext uri="{28A0092B-C50C-407E-A947-70E740481C1C}">
                <a14:useLocalDpi xmlns:a14="http://schemas.microsoft.com/office/drawing/2010/main" val="0"/>
              </a:ext>
            </a:extLst>
          </a:blip>
          <a:srcRect l="804" t="8345" r="3333" b="6690"/>
          <a:stretch/>
        </p:blipFill>
        <p:spPr bwMode="auto">
          <a:xfrm>
            <a:off x="76200" y="1752600"/>
            <a:ext cx="8666018"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19</a:t>
            </a:fld>
            <a:endParaRPr lang="en-US"/>
          </a:p>
        </p:txBody>
      </p:sp>
    </p:spTree>
    <p:extLst>
      <p:ext uri="{BB962C8B-B14F-4D97-AF65-F5344CB8AC3E}">
        <p14:creationId xmlns:p14="http://schemas.microsoft.com/office/powerpoint/2010/main" val="1578726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550" y="533400"/>
            <a:ext cx="75438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altLang="en-US" sz="3600" b="1" dirty="0">
                <a:latin typeface="Constantia" panose="02030602050306030303" pitchFamily="18" charset="0"/>
                <a:ea typeface="ＭＳ Ｐゴシック" panose="020B0600070205080204" pitchFamily="34" charset="-128"/>
              </a:rPr>
              <a:t>The best practices on journal </a:t>
            </a:r>
          </a:p>
          <a:p>
            <a:pPr algn="ctr"/>
            <a:r>
              <a:rPr lang="en-US" altLang="en-US" sz="3600" b="1" dirty="0">
                <a:latin typeface="Constantia" panose="02030602050306030303" pitchFamily="18" charset="0"/>
                <a:ea typeface="ＭＳ Ｐゴシック" panose="020B0600070205080204" pitchFamily="34" charset="-128"/>
              </a:rPr>
              <a:t>validation and finding	</a:t>
            </a:r>
            <a:endParaRPr lang="en-US" sz="3600" dirty="0">
              <a:latin typeface="Constantia" panose="02030602050306030303" pitchFamily="18" charset="0"/>
            </a:endParaRPr>
          </a:p>
        </p:txBody>
      </p:sp>
      <p:sp>
        <p:nvSpPr>
          <p:cNvPr id="2" name="Slide Number Placeholder 1"/>
          <p:cNvSpPr>
            <a:spLocks noGrp="1"/>
          </p:cNvSpPr>
          <p:nvPr>
            <p:ph type="sldNum" sz="quarter" idx="12"/>
          </p:nvPr>
        </p:nvSpPr>
        <p:spPr/>
        <p:txBody>
          <a:bodyPr/>
          <a:lstStyle/>
          <a:p>
            <a:fld id="{BC2DCC5D-3F66-429F-AE45-E4613ABE423F}" type="slidenum">
              <a:rPr lang="en-US" smtClean="0"/>
              <a:t>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9144000" cy="4648200"/>
          </a:xfrm>
          <a:prstGeom prst="rect">
            <a:avLst/>
          </a:prstGeom>
        </p:spPr>
      </p:pic>
    </p:spTree>
    <p:extLst>
      <p:ext uri="{BB962C8B-B14F-4D97-AF65-F5344CB8AC3E}">
        <p14:creationId xmlns:p14="http://schemas.microsoft.com/office/powerpoint/2010/main" val="3867171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2\Desktop\Captureseww.PNG"/>
          <p:cNvPicPr>
            <a:picLocks noChangeAspect="1" noChangeArrowheads="1"/>
          </p:cNvPicPr>
          <p:nvPr/>
        </p:nvPicPr>
        <p:blipFill rotWithShape="1">
          <a:blip r:embed="rId2">
            <a:extLst>
              <a:ext uri="{28A0092B-C50C-407E-A947-70E740481C1C}">
                <a14:useLocalDpi xmlns:a14="http://schemas.microsoft.com/office/drawing/2010/main" val="0"/>
              </a:ext>
            </a:extLst>
          </a:blip>
          <a:srcRect l="1264" t="8529" r="2298" b="5218"/>
          <a:stretch/>
        </p:blipFill>
        <p:spPr bwMode="auto">
          <a:xfrm>
            <a:off x="228600" y="1752600"/>
            <a:ext cx="8610600" cy="48133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20</a:t>
            </a:fld>
            <a:endParaRPr lang="en-US"/>
          </a:p>
        </p:txBody>
      </p:sp>
    </p:spTree>
    <p:extLst>
      <p:ext uri="{BB962C8B-B14F-4D97-AF65-F5344CB8AC3E}">
        <p14:creationId xmlns:p14="http://schemas.microsoft.com/office/powerpoint/2010/main" val="1795644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2\Desktop\Capturesawsd.PNG"/>
          <p:cNvPicPr>
            <a:picLocks noChangeAspect="1" noChangeArrowheads="1"/>
          </p:cNvPicPr>
          <p:nvPr/>
        </p:nvPicPr>
        <p:blipFill rotWithShape="1">
          <a:blip r:embed="rId2">
            <a:extLst>
              <a:ext uri="{28A0092B-C50C-407E-A947-70E740481C1C}">
                <a14:useLocalDpi xmlns:a14="http://schemas.microsoft.com/office/drawing/2010/main" val="0"/>
              </a:ext>
            </a:extLst>
          </a:blip>
          <a:srcRect l="804" t="8345" r="2873" b="4667"/>
          <a:stretch/>
        </p:blipFill>
        <p:spPr bwMode="auto">
          <a:xfrm>
            <a:off x="152400" y="1600200"/>
            <a:ext cx="8813859" cy="4974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0" y="0"/>
            <a:ext cx="9114310" cy="1676545"/>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21</a:t>
            </a:fld>
            <a:endParaRPr lang="en-US"/>
          </a:p>
        </p:txBody>
      </p:sp>
    </p:spTree>
    <p:extLst>
      <p:ext uri="{BB962C8B-B14F-4D97-AF65-F5344CB8AC3E}">
        <p14:creationId xmlns:p14="http://schemas.microsoft.com/office/powerpoint/2010/main" val="2391630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ser2\Desktop\Capturekl;ok.PNG"/>
          <p:cNvPicPr>
            <a:picLocks noChangeAspect="1" noChangeArrowheads="1"/>
          </p:cNvPicPr>
          <p:nvPr/>
        </p:nvPicPr>
        <p:blipFill rotWithShape="1">
          <a:blip r:embed="rId2">
            <a:extLst>
              <a:ext uri="{28A0092B-C50C-407E-A947-70E740481C1C}">
                <a14:useLocalDpi xmlns:a14="http://schemas.microsoft.com/office/drawing/2010/main" val="0"/>
              </a:ext>
            </a:extLst>
          </a:blip>
          <a:srcRect t="8161" r="2873" b="4667"/>
          <a:stretch/>
        </p:blipFill>
        <p:spPr bwMode="auto">
          <a:xfrm>
            <a:off x="228600" y="1828800"/>
            <a:ext cx="8610600" cy="48300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2763" y="0"/>
            <a:ext cx="9114310" cy="1676545"/>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22</a:t>
            </a:fld>
            <a:endParaRPr lang="en-US"/>
          </a:p>
        </p:txBody>
      </p:sp>
    </p:spTree>
    <p:extLst>
      <p:ext uri="{BB962C8B-B14F-4D97-AF65-F5344CB8AC3E}">
        <p14:creationId xmlns:p14="http://schemas.microsoft.com/office/powerpoint/2010/main" val="1500622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5117824" cy="34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0600" y="5715000"/>
            <a:ext cx="7162800" cy="369332"/>
          </a:xfrm>
          <a:prstGeom prst="rect">
            <a:avLst/>
          </a:prstGeom>
        </p:spPr>
        <p:txBody>
          <a:bodyPr wrap="square">
            <a:spAutoFit/>
          </a:bodyPr>
          <a:lstStyle/>
          <a:p>
            <a:r>
              <a:rPr lang="en-US" u="sng" dirty="0">
                <a:hlinkClick r:id="rId3"/>
              </a:rPr>
              <a:t>Web of Science [v.5.28] - Web of Science Core Collection Basic Search</a:t>
            </a:r>
          </a:p>
        </p:txBody>
      </p:sp>
      <p:pic>
        <p:nvPicPr>
          <p:cNvPr id="3" name="Picture 2"/>
          <p:cNvPicPr>
            <a:picLocks noChangeAspect="1"/>
          </p:cNvPicPr>
          <p:nvPr/>
        </p:nvPicPr>
        <p:blipFill>
          <a:blip r:embed="rId4"/>
          <a:stretch>
            <a:fillRect/>
          </a:stretch>
        </p:blipFill>
        <p:spPr>
          <a:xfrm>
            <a:off x="0" y="0"/>
            <a:ext cx="9114310" cy="1676545"/>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23</a:t>
            </a:fld>
            <a:endParaRPr lang="en-US"/>
          </a:p>
        </p:txBody>
      </p:sp>
    </p:spTree>
    <p:extLst>
      <p:ext uri="{BB962C8B-B14F-4D97-AF65-F5344CB8AC3E}">
        <p14:creationId xmlns:p14="http://schemas.microsoft.com/office/powerpoint/2010/main" val="4265760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2\Desktop\Captureiouy.PNG"/>
          <p:cNvPicPr>
            <a:picLocks noChangeAspect="1" noChangeArrowheads="1"/>
          </p:cNvPicPr>
          <p:nvPr/>
        </p:nvPicPr>
        <p:blipFill rotWithShape="1">
          <a:blip r:embed="rId2">
            <a:extLst>
              <a:ext uri="{28A0092B-C50C-407E-A947-70E740481C1C}">
                <a14:useLocalDpi xmlns:a14="http://schemas.microsoft.com/office/drawing/2010/main" val="0"/>
              </a:ext>
            </a:extLst>
          </a:blip>
          <a:srcRect t="8161" r="1494" b="21186"/>
          <a:stretch/>
        </p:blipFill>
        <p:spPr bwMode="auto">
          <a:xfrm>
            <a:off x="380999" y="1981200"/>
            <a:ext cx="847205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0" y="0"/>
            <a:ext cx="9114310" cy="1676545"/>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24</a:t>
            </a:fld>
            <a:endParaRPr lang="en-US"/>
          </a:p>
        </p:txBody>
      </p:sp>
    </p:spTree>
    <p:extLst>
      <p:ext uri="{BB962C8B-B14F-4D97-AF65-F5344CB8AC3E}">
        <p14:creationId xmlns:p14="http://schemas.microsoft.com/office/powerpoint/2010/main" val="13651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2\Desktop\hjkdf.PNG"/>
          <p:cNvPicPr>
            <a:picLocks noChangeAspect="1" noChangeArrowheads="1"/>
          </p:cNvPicPr>
          <p:nvPr/>
        </p:nvPicPr>
        <p:blipFill rotWithShape="1">
          <a:blip r:embed="rId2">
            <a:extLst>
              <a:ext uri="{28A0092B-C50C-407E-A947-70E740481C1C}">
                <a14:useLocalDpi xmlns:a14="http://schemas.microsoft.com/office/drawing/2010/main" val="0"/>
              </a:ext>
            </a:extLst>
          </a:blip>
          <a:srcRect t="8345" r="1724" b="5219"/>
          <a:stretch/>
        </p:blipFill>
        <p:spPr bwMode="auto">
          <a:xfrm>
            <a:off x="304800" y="1981200"/>
            <a:ext cx="8577363" cy="4715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25</a:t>
            </a:fld>
            <a:endParaRPr lang="en-US"/>
          </a:p>
        </p:txBody>
      </p:sp>
    </p:spTree>
    <p:extLst>
      <p:ext uri="{BB962C8B-B14F-4D97-AF65-F5344CB8AC3E}">
        <p14:creationId xmlns:p14="http://schemas.microsoft.com/office/powerpoint/2010/main" val="1281522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2\Desktop\Captureoiknv.PNG"/>
          <p:cNvPicPr>
            <a:picLocks noChangeAspect="1" noChangeArrowheads="1"/>
          </p:cNvPicPr>
          <p:nvPr/>
        </p:nvPicPr>
        <p:blipFill rotWithShape="1">
          <a:blip r:embed="rId2">
            <a:extLst>
              <a:ext uri="{28A0092B-C50C-407E-A947-70E740481C1C}">
                <a14:useLocalDpi xmlns:a14="http://schemas.microsoft.com/office/drawing/2010/main" val="0"/>
              </a:ext>
            </a:extLst>
          </a:blip>
          <a:srcRect l="115" t="5035" r="1149" b="4965"/>
          <a:stretch/>
        </p:blipFill>
        <p:spPr bwMode="auto">
          <a:xfrm>
            <a:off x="228600" y="1676400"/>
            <a:ext cx="8763000" cy="4884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26</a:t>
            </a:fld>
            <a:endParaRPr lang="en-US"/>
          </a:p>
        </p:txBody>
      </p:sp>
    </p:spTree>
    <p:extLst>
      <p:ext uri="{BB962C8B-B14F-4D97-AF65-F5344CB8AC3E}">
        <p14:creationId xmlns:p14="http://schemas.microsoft.com/office/powerpoint/2010/main" val="151219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ubm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514600"/>
            <a:ext cx="8302625" cy="34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27</a:t>
            </a:fld>
            <a:endParaRPr lang="en-US"/>
          </a:p>
        </p:txBody>
      </p:sp>
    </p:spTree>
    <p:extLst>
      <p:ext uri="{BB962C8B-B14F-4D97-AF65-F5344CB8AC3E}">
        <p14:creationId xmlns:p14="http://schemas.microsoft.com/office/powerpoint/2010/main" val="1786240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ubm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28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30742"/>
            <a:ext cx="8183563" cy="4990734"/>
          </a:xfrm>
          <a:prstGeom prst="rect">
            <a:avLst/>
          </a:prstGeom>
        </p:spPr>
      </p:pic>
    </p:spTree>
    <p:extLst>
      <p:ext uri="{BB962C8B-B14F-4D97-AF65-F5344CB8AC3E}">
        <p14:creationId xmlns:p14="http://schemas.microsoft.com/office/powerpoint/2010/main" val="331670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ubm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29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14500"/>
            <a:ext cx="7924800" cy="4658598"/>
          </a:xfrm>
          <a:prstGeom prst="rect">
            <a:avLst/>
          </a:prstGeom>
        </p:spPr>
      </p:pic>
    </p:spTree>
    <p:extLst>
      <p:ext uri="{BB962C8B-B14F-4D97-AF65-F5344CB8AC3E}">
        <p14:creationId xmlns:p14="http://schemas.microsoft.com/office/powerpoint/2010/main" val="169703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27077"/>
            <a:ext cx="7886700" cy="517523"/>
          </a:xfrm>
        </p:spPr>
        <p:txBody>
          <a:bodyPr>
            <a:normAutofit fontScale="90000"/>
          </a:bodyPr>
          <a:lstStyle/>
          <a:p>
            <a:pPr algn="ctr"/>
            <a:r>
              <a:rPr lang="en-US" b="1" dirty="0"/>
              <a:t>SCIENTIFIC REVIEW PROCESS</a:t>
            </a:r>
            <a:br>
              <a:rPr lang="en-US" b="1" dirty="0"/>
            </a:br>
            <a:endParaRPr lang="en-US" b="1" dirty="0"/>
          </a:p>
        </p:txBody>
      </p:sp>
      <p:sp>
        <p:nvSpPr>
          <p:cNvPr id="4" name="Text Box 5"/>
          <p:cNvSpPr txBox="1">
            <a:spLocks noChangeArrowheads="1"/>
          </p:cNvSpPr>
          <p:nvPr/>
        </p:nvSpPr>
        <p:spPr bwMode="auto">
          <a:xfrm>
            <a:off x="2762250" y="1933575"/>
            <a:ext cx="330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dirty="0">
                <a:cs typeface="Arial" panose="020B0604020202020204" pitchFamily="34" charset="0"/>
              </a:rPr>
              <a:t>Preparation of manuscript</a:t>
            </a:r>
            <a:endParaRPr lang="en-GB" altLang="en-US" sz="2000" b="1" dirty="0">
              <a:cs typeface="Arial" panose="020B0604020202020204" pitchFamily="34" charset="0"/>
            </a:endParaRPr>
          </a:p>
        </p:txBody>
      </p:sp>
      <p:sp>
        <p:nvSpPr>
          <p:cNvPr id="5" name="Text Box 6"/>
          <p:cNvSpPr txBox="1">
            <a:spLocks noChangeArrowheads="1"/>
          </p:cNvSpPr>
          <p:nvPr/>
        </p:nvSpPr>
        <p:spPr bwMode="auto">
          <a:xfrm>
            <a:off x="2762250" y="245745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a:cs typeface="Arial" panose="020B0604020202020204" pitchFamily="34" charset="0"/>
              </a:rPr>
              <a:t>Submission of manuscript</a:t>
            </a:r>
            <a:endParaRPr lang="en-GB" altLang="en-US" sz="2000" b="1">
              <a:cs typeface="Arial" panose="020B0604020202020204" pitchFamily="34" charset="0"/>
            </a:endParaRPr>
          </a:p>
        </p:txBody>
      </p:sp>
      <p:sp>
        <p:nvSpPr>
          <p:cNvPr id="6" name="Text Box 7"/>
          <p:cNvSpPr txBox="1">
            <a:spLocks noChangeArrowheads="1"/>
          </p:cNvSpPr>
          <p:nvPr/>
        </p:nvSpPr>
        <p:spPr bwMode="auto">
          <a:xfrm>
            <a:off x="2905125" y="2971800"/>
            <a:ext cx="292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dirty="0">
                <a:cs typeface="Arial" panose="020B0604020202020204" pitchFamily="34" charset="0"/>
              </a:rPr>
              <a:t>Assignment and review</a:t>
            </a:r>
            <a:endParaRPr lang="en-GB" altLang="en-US" sz="2000" b="1" dirty="0">
              <a:cs typeface="Arial" panose="020B0604020202020204" pitchFamily="34" charset="0"/>
            </a:endParaRPr>
          </a:p>
        </p:txBody>
      </p:sp>
      <p:sp>
        <p:nvSpPr>
          <p:cNvPr id="7" name="Text Box 8"/>
          <p:cNvSpPr txBox="1">
            <a:spLocks noChangeArrowheads="1"/>
          </p:cNvSpPr>
          <p:nvPr/>
        </p:nvSpPr>
        <p:spPr bwMode="auto">
          <a:xfrm>
            <a:off x="3733800" y="3505200"/>
            <a:ext cx="117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dirty="0">
                <a:cs typeface="Arial" panose="020B0604020202020204" pitchFamily="34" charset="0"/>
              </a:rPr>
              <a:t>Decision</a:t>
            </a:r>
            <a:endParaRPr lang="en-GB" altLang="en-US" sz="2000" b="1" dirty="0">
              <a:cs typeface="Arial" panose="020B0604020202020204" pitchFamily="34" charset="0"/>
            </a:endParaRPr>
          </a:p>
        </p:txBody>
      </p:sp>
      <p:sp>
        <p:nvSpPr>
          <p:cNvPr id="8" name="Text Box 9"/>
          <p:cNvSpPr txBox="1">
            <a:spLocks noChangeArrowheads="1"/>
          </p:cNvSpPr>
          <p:nvPr/>
        </p:nvSpPr>
        <p:spPr bwMode="auto">
          <a:xfrm>
            <a:off x="5191125" y="3924300"/>
            <a:ext cx="1173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a:cs typeface="Arial" panose="020B0604020202020204" pitchFamily="34" charset="0"/>
              </a:rPr>
              <a:t>Revision</a:t>
            </a:r>
            <a:endParaRPr lang="en-GB" altLang="en-US" sz="2000" b="1">
              <a:cs typeface="Arial" panose="020B0604020202020204" pitchFamily="34" charset="0"/>
            </a:endParaRPr>
          </a:p>
        </p:txBody>
      </p:sp>
      <p:sp>
        <p:nvSpPr>
          <p:cNvPr id="9" name="Text Box 10"/>
          <p:cNvSpPr txBox="1">
            <a:spLocks noChangeArrowheads="1"/>
          </p:cNvSpPr>
          <p:nvPr/>
        </p:nvSpPr>
        <p:spPr bwMode="auto">
          <a:xfrm>
            <a:off x="4930775" y="4495800"/>
            <a:ext cx="177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a:cs typeface="Arial" panose="020B0604020202020204" pitchFamily="34" charset="0"/>
              </a:rPr>
              <a:t>Resubmission</a:t>
            </a:r>
            <a:endParaRPr lang="en-GB" altLang="en-US" sz="2000" b="1">
              <a:cs typeface="Arial" panose="020B0604020202020204" pitchFamily="34" charset="0"/>
            </a:endParaRPr>
          </a:p>
        </p:txBody>
      </p:sp>
      <p:sp>
        <p:nvSpPr>
          <p:cNvPr id="10" name="Text Box 11"/>
          <p:cNvSpPr txBox="1">
            <a:spLocks noChangeArrowheads="1"/>
          </p:cNvSpPr>
          <p:nvPr/>
        </p:nvSpPr>
        <p:spPr bwMode="auto">
          <a:xfrm>
            <a:off x="5219700" y="5029200"/>
            <a:ext cx="1387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ctr" eaLnBrk="1" hangingPunct="1"/>
            <a:r>
              <a:rPr lang="en-US" altLang="en-US" sz="2000" b="1">
                <a:cs typeface="Arial" panose="020B0604020202020204" pitchFamily="34" charset="0"/>
              </a:rPr>
              <a:t>Re-review</a:t>
            </a:r>
          </a:p>
          <a:p>
            <a:pPr algn="ctr" eaLnBrk="1" hangingPunct="1"/>
            <a:r>
              <a:rPr lang="en-US" altLang="en-US" sz="2000" b="1">
                <a:cs typeface="Arial" panose="020B0604020202020204" pitchFamily="34" charset="0"/>
              </a:rPr>
              <a:t>decision</a:t>
            </a:r>
            <a:endParaRPr lang="en-GB" altLang="en-US" sz="2000" b="1">
              <a:solidFill>
                <a:srgbClr val="656365"/>
              </a:solidFill>
              <a:cs typeface="Arial" panose="020B0604020202020204" pitchFamily="34" charset="0"/>
            </a:endParaRPr>
          </a:p>
        </p:txBody>
      </p:sp>
      <p:sp>
        <p:nvSpPr>
          <p:cNvPr id="11" name="Text Box 12"/>
          <p:cNvSpPr txBox="1">
            <a:spLocks noChangeArrowheads="1"/>
          </p:cNvSpPr>
          <p:nvPr/>
        </p:nvSpPr>
        <p:spPr bwMode="auto">
          <a:xfrm>
            <a:off x="3562350" y="5372100"/>
            <a:ext cx="1560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a:cs typeface="Arial" panose="020B0604020202020204" pitchFamily="34" charset="0"/>
              </a:rPr>
              <a:t>Acceptance</a:t>
            </a:r>
            <a:endParaRPr lang="en-GB" altLang="en-US" sz="2000" b="1">
              <a:cs typeface="Arial" panose="020B0604020202020204" pitchFamily="34" charset="0"/>
            </a:endParaRPr>
          </a:p>
        </p:txBody>
      </p:sp>
      <p:sp>
        <p:nvSpPr>
          <p:cNvPr id="12" name="Text Box 13"/>
          <p:cNvSpPr txBox="1">
            <a:spLocks noChangeArrowheads="1"/>
          </p:cNvSpPr>
          <p:nvPr/>
        </p:nvSpPr>
        <p:spPr bwMode="auto">
          <a:xfrm>
            <a:off x="3124200" y="5972175"/>
            <a:ext cx="238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800" b="1">
                <a:cs typeface="Arial" panose="020B0604020202020204" pitchFamily="34" charset="0"/>
              </a:rPr>
              <a:t>PUBLICATION</a:t>
            </a:r>
            <a:endParaRPr lang="en-GB" altLang="en-US" sz="2800" b="1">
              <a:cs typeface="Arial" panose="020B0604020202020204" pitchFamily="34" charset="0"/>
            </a:endParaRPr>
          </a:p>
        </p:txBody>
      </p:sp>
      <p:sp>
        <p:nvSpPr>
          <p:cNvPr id="13" name="Text Box 14"/>
          <p:cNvSpPr txBox="1">
            <a:spLocks noChangeArrowheads="1"/>
          </p:cNvSpPr>
          <p:nvPr/>
        </p:nvSpPr>
        <p:spPr bwMode="auto">
          <a:xfrm>
            <a:off x="2228850" y="390525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a:cs typeface="Arial" panose="020B0604020202020204" pitchFamily="34" charset="0"/>
              </a:rPr>
              <a:t>Rejection</a:t>
            </a:r>
            <a:endParaRPr lang="en-GB" altLang="en-US" sz="2000" b="1">
              <a:cs typeface="Arial" panose="020B0604020202020204" pitchFamily="34" charset="0"/>
            </a:endParaRPr>
          </a:p>
        </p:txBody>
      </p:sp>
      <p:sp>
        <p:nvSpPr>
          <p:cNvPr id="14" name="Line 15"/>
          <p:cNvSpPr>
            <a:spLocks noChangeShapeType="1"/>
          </p:cNvSpPr>
          <p:nvPr/>
        </p:nvSpPr>
        <p:spPr bwMode="auto">
          <a:xfrm>
            <a:off x="4362450" y="1704975"/>
            <a:ext cx="0" cy="3810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6"/>
          <p:cNvSpPr>
            <a:spLocks noChangeShapeType="1"/>
          </p:cNvSpPr>
          <p:nvPr/>
        </p:nvSpPr>
        <p:spPr bwMode="auto">
          <a:xfrm>
            <a:off x="4362450" y="2238375"/>
            <a:ext cx="0" cy="3810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7"/>
          <p:cNvSpPr>
            <a:spLocks noChangeShapeType="1"/>
          </p:cNvSpPr>
          <p:nvPr/>
        </p:nvSpPr>
        <p:spPr bwMode="auto">
          <a:xfrm>
            <a:off x="4362450" y="2771775"/>
            <a:ext cx="0" cy="3048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8"/>
          <p:cNvSpPr>
            <a:spLocks noChangeShapeType="1"/>
          </p:cNvSpPr>
          <p:nvPr/>
        </p:nvSpPr>
        <p:spPr bwMode="auto">
          <a:xfrm>
            <a:off x="4362450" y="3305175"/>
            <a:ext cx="0" cy="3048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9"/>
          <p:cNvSpPr>
            <a:spLocks noChangeShapeType="1"/>
          </p:cNvSpPr>
          <p:nvPr/>
        </p:nvSpPr>
        <p:spPr bwMode="auto">
          <a:xfrm>
            <a:off x="4940300" y="3713163"/>
            <a:ext cx="752475" cy="238125"/>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20"/>
          <p:cNvSpPr>
            <a:spLocks noChangeShapeType="1"/>
          </p:cNvSpPr>
          <p:nvPr/>
        </p:nvSpPr>
        <p:spPr bwMode="auto">
          <a:xfrm>
            <a:off x="5792788" y="4256088"/>
            <a:ext cx="4762" cy="3048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21"/>
          <p:cNvSpPr>
            <a:spLocks noChangeShapeType="1"/>
          </p:cNvSpPr>
          <p:nvPr/>
        </p:nvSpPr>
        <p:spPr bwMode="auto">
          <a:xfrm>
            <a:off x="5802313" y="4808538"/>
            <a:ext cx="4762" cy="3048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22"/>
          <p:cNvSpPr>
            <a:spLocks noChangeShapeType="1"/>
          </p:cNvSpPr>
          <p:nvPr/>
        </p:nvSpPr>
        <p:spPr bwMode="auto">
          <a:xfrm flipH="1" flipV="1">
            <a:off x="2990850" y="4295775"/>
            <a:ext cx="2209800" cy="7620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23"/>
          <p:cNvSpPr>
            <a:spLocks noChangeShapeType="1"/>
          </p:cNvSpPr>
          <p:nvPr/>
        </p:nvSpPr>
        <p:spPr bwMode="auto">
          <a:xfrm flipH="1">
            <a:off x="4362450" y="5208588"/>
            <a:ext cx="868363" cy="230187"/>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24"/>
          <p:cNvSpPr>
            <a:spLocks noChangeShapeType="1"/>
          </p:cNvSpPr>
          <p:nvPr/>
        </p:nvSpPr>
        <p:spPr bwMode="auto">
          <a:xfrm flipH="1">
            <a:off x="4362450" y="5743575"/>
            <a:ext cx="0" cy="3048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26"/>
          <p:cNvSpPr>
            <a:spLocks noChangeShapeType="1"/>
          </p:cNvSpPr>
          <p:nvPr/>
        </p:nvSpPr>
        <p:spPr bwMode="auto">
          <a:xfrm flipH="1">
            <a:off x="3111500" y="3713163"/>
            <a:ext cx="690563" cy="219075"/>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5" name="Group 27"/>
          <p:cNvGrpSpPr>
            <a:grpSpLocks/>
          </p:cNvGrpSpPr>
          <p:nvPr/>
        </p:nvGrpSpPr>
        <p:grpSpPr bwMode="auto">
          <a:xfrm>
            <a:off x="1924050" y="1628775"/>
            <a:ext cx="990600" cy="2484438"/>
            <a:chOff x="1368" y="1284"/>
            <a:chExt cx="642" cy="1584"/>
          </a:xfrm>
        </p:grpSpPr>
        <p:sp>
          <p:nvSpPr>
            <p:cNvPr id="26" name="Line 28"/>
            <p:cNvSpPr>
              <a:spLocks noChangeShapeType="1"/>
            </p:cNvSpPr>
            <p:nvPr/>
          </p:nvSpPr>
          <p:spPr bwMode="auto">
            <a:xfrm>
              <a:off x="1374" y="1284"/>
              <a:ext cx="0" cy="1584"/>
            </a:xfrm>
            <a:prstGeom prst="line">
              <a:avLst/>
            </a:prstGeom>
            <a:noFill/>
            <a:ln w="57150">
              <a:solidFill>
                <a:srgbClr val="F79E0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9"/>
            <p:cNvSpPr>
              <a:spLocks noChangeShapeType="1"/>
            </p:cNvSpPr>
            <p:nvPr/>
          </p:nvSpPr>
          <p:spPr bwMode="auto">
            <a:xfrm flipH="1">
              <a:off x="1368" y="2862"/>
              <a:ext cx="186" cy="0"/>
            </a:xfrm>
            <a:prstGeom prst="line">
              <a:avLst/>
            </a:prstGeom>
            <a:noFill/>
            <a:ln w="57150">
              <a:solidFill>
                <a:srgbClr val="F79E0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0"/>
            <p:cNvSpPr>
              <a:spLocks noChangeShapeType="1"/>
            </p:cNvSpPr>
            <p:nvPr/>
          </p:nvSpPr>
          <p:spPr bwMode="auto">
            <a:xfrm>
              <a:off x="1377" y="1284"/>
              <a:ext cx="633" cy="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9" name="Line 26"/>
          <p:cNvSpPr>
            <a:spLocks noChangeShapeType="1"/>
          </p:cNvSpPr>
          <p:nvPr/>
        </p:nvSpPr>
        <p:spPr bwMode="auto">
          <a:xfrm flipH="1">
            <a:off x="4362450" y="3838575"/>
            <a:ext cx="0" cy="1600200"/>
          </a:xfrm>
          <a:prstGeom prst="line">
            <a:avLst/>
          </a:prstGeom>
          <a:noFill/>
          <a:ln w="57150">
            <a:solidFill>
              <a:srgbClr val="F79E07"/>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4"/>
          <p:cNvSpPr txBox="1">
            <a:spLocks noChangeArrowheads="1"/>
          </p:cNvSpPr>
          <p:nvPr/>
        </p:nvSpPr>
        <p:spPr bwMode="auto">
          <a:xfrm>
            <a:off x="2905125" y="1409700"/>
            <a:ext cx="296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panose="020B060302020202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60302020202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60302020202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60302020202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en-US" altLang="en-US" sz="2000" b="1" dirty="0">
                <a:cs typeface="Arial" panose="020B0604020202020204" pitchFamily="34" charset="0"/>
              </a:rPr>
              <a:t>Completion of research</a:t>
            </a:r>
            <a:endParaRPr lang="en-GB" altLang="en-US" sz="2000" b="1" dirty="0">
              <a:solidFill>
                <a:srgbClr val="656365"/>
              </a:solidFill>
              <a:cs typeface="Arial" panose="020B0604020202020204" pitchFamily="34" charset="0"/>
            </a:endParaRPr>
          </a:p>
        </p:txBody>
      </p:sp>
      <p:pic>
        <p:nvPicPr>
          <p:cNvPr id="31" name="Picture 30"/>
          <p:cNvPicPr>
            <a:picLocks noChangeAspect="1"/>
          </p:cNvPicPr>
          <p:nvPr/>
        </p:nvPicPr>
        <p:blipFill>
          <a:blip r:embed="rId2"/>
          <a:stretch>
            <a:fillRect/>
          </a:stretch>
        </p:blipFill>
        <p:spPr>
          <a:xfrm rot="16200000">
            <a:off x="-2642176" y="2840646"/>
            <a:ext cx="6707704" cy="1233858"/>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3</a:t>
            </a:fld>
            <a:endParaRPr lang="en-US" dirty="0"/>
          </a:p>
        </p:txBody>
      </p:sp>
    </p:spTree>
    <p:extLst>
      <p:ext uri="{BB962C8B-B14F-4D97-AF65-F5344CB8AC3E}">
        <p14:creationId xmlns:p14="http://schemas.microsoft.com/office/powerpoint/2010/main" val="837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3000"/>
                                        <p:tgtEl>
                                          <p:spTgt spid="14"/>
                                        </p:tgtEl>
                                      </p:cBhvr>
                                    </p:animEffect>
                                  </p:childTnLst>
                                </p:cTn>
                              </p:par>
                            </p:childTnLst>
                          </p:cTn>
                        </p:par>
                        <p:par>
                          <p:cTn id="13" fill="hold">
                            <p:stCondLst>
                              <p:cond delay="3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3000"/>
                                        <p:tgtEl>
                                          <p:spTgt spid="15"/>
                                        </p:tgtEl>
                                      </p:cBhvr>
                                    </p:animEffect>
                                  </p:childTnLst>
                                </p:cTn>
                              </p:par>
                            </p:childTnLst>
                          </p:cTn>
                        </p:par>
                        <p:par>
                          <p:cTn id="20" fill="hold">
                            <p:stCondLst>
                              <p:cond delay="6500"/>
                            </p:stCondLst>
                            <p:childTnLst>
                              <p:par>
                                <p:cTn id="21" presetID="1"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6500"/>
                            </p:stCondLst>
                            <p:childTnLst>
                              <p:par>
                                <p:cTn id="24" presetID="22" presetClass="entr" presetSubtype="1"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3000"/>
                                        <p:tgtEl>
                                          <p:spTgt spid="16"/>
                                        </p:tgtEl>
                                      </p:cBhvr>
                                    </p:animEffect>
                                  </p:childTnLst>
                                </p:cTn>
                              </p:par>
                            </p:childTnLst>
                          </p:cTn>
                        </p:par>
                        <p:par>
                          <p:cTn id="27" fill="hold">
                            <p:stCondLst>
                              <p:cond delay="95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9500"/>
                            </p:stCondLst>
                            <p:childTnLst>
                              <p:par>
                                <p:cTn id="31" presetID="22" presetClass="entr" presetSubtype="1"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3000"/>
                                        <p:tgtEl>
                                          <p:spTgt spid="17"/>
                                        </p:tgtEl>
                                      </p:cBhvr>
                                    </p:animEffect>
                                  </p:childTnLst>
                                </p:cTn>
                              </p:par>
                            </p:childTnLst>
                          </p:cTn>
                        </p:par>
                        <p:par>
                          <p:cTn id="34" fill="hold">
                            <p:stCondLst>
                              <p:cond delay="12500"/>
                            </p:stCondLst>
                            <p:childTnLst>
                              <p:par>
                                <p:cTn id="35" presetID="1"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par>
                          <p:cTn id="37" fill="hold">
                            <p:stCondLst>
                              <p:cond delay="12500"/>
                            </p:stCondLst>
                            <p:childTnLst>
                              <p:par>
                                <p:cTn id="38" presetID="22" presetClass="entr" presetSubtype="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3000"/>
                                        <p:tgtEl>
                                          <p:spTgt spid="24"/>
                                        </p:tgtEl>
                                      </p:cBhvr>
                                    </p:animEffect>
                                  </p:childTnLst>
                                </p:cTn>
                              </p:par>
                            </p:childTnLst>
                          </p:cTn>
                        </p:par>
                        <p:par>
                          <p:cTn id="41" fill="hold">
                            <p:stCondLst>
                              <p:cond delay="15500"/>
                            </p:stCondLst>
                            <p:childTnLst>
                              <p:par>
                                <p:cTn id="42" presetID="1"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15500"/>
                            </p:stCondLst>
                            <p:childTnLst>
                              <p:par>
                                <p:cTn id="45" presetID="22" presetClass="entr" presetSubtype="4"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3000"/>
                                        <p:tgtEl>
                                          <p:spTgt spid="25"/>
                                        </p:tgtEl>
                                      </p:cBhvr>
                                    </p:animEffect>
                                  </p:childTnLst>
                                </p:cTn>
                              </p:par>
                            </p:childTnLst>
                          </p:cTn>
                        </p:par>
                        <p:par>
                          <p:cTn id="48" fill="hold">
                            <p:stCondLst>
                              <p:cond delay="18500"/>
                            </p:stCondLst>
                            <p:childTnLst>
                              <p:par>
                                <p:cTn id="49" presetID="22" presetClass="entr" presetSubtype="1"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up)">
                                      <p:cBhvr>
                                        <p:cTn id="51" dur="3000"/>
                                        <p:tgtEl>
                                          <p:spTgt spid="29"/>
                                        </p:tgtEl>
                                      </p:cBhvr>
                                    </p:animEffect>
                                  </p:childTnLst>
                                </p:cTn>
                              </p:par>
                            </p:childTnLst>
                          </p:cTn>
                        </p:par>
                        <p:par>
                          <p:cTn id="52" fill="hold">
                            <p:stCondLst>
                              <p:cond delay="21500"/>
                            </p:stCondLst>
                            <p:childTnLst>
                              <p:par>
                                <p:cTn id="53" presetID="1"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21500"/>
                            </p:stCondLst>
                            <p:childTnLst>
                              <p:par>
                                <p:cTn id="56" presetID="22" presetClass="entr" presetSubtype="8"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3000"/>
                                        <p:tgtEl>
                                          <p:spTgt spid="18"/>
                                        </p:tgtEl>
                                      </p:cBhvr>
                                    </p:animEffect>
                                  </p:childTnLst>
                                </p:cTn>
                              </p:par>
                            </p:childTnLst>
                          </p:cTn>
                        </p:par>
                        <p:par>
                          <p:cTn id="59" fill="hold">
                            <p:stCondLst>
                              <p:cond delay="24500"/>
                            </p:stCondLst>
                            <p:childTnLst>
                              <p:par>
                                <p:cTn id="60" presetID="1"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par>
                          <p:cTn id="62" fill="hold">
                            <p:stCondLst>
                              <p:cond delay="24500"/>
                            </p:stCondLst>
                            <p:childTnLst>
                              <p:par>
                                <p:cTn id="63" presetID="22" presetClass="entr" presetSubtype="1"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3000"/>
                                        <p:tgtEl>
                                          <p:spTgt spid="19"/>
                                        </p:tgtEl>
                                      </p:cBhvr>
                                    </p:animEffect>
                                  </p:childTnLst>
                                </p:cTn>
                              </p:par>
                            </p:childTnLst>
                          </p:cTn>
                        </p:par>
                        <p:par>
                          <p:cTn id="66" fill="hold">
                            <p:stCondLst>
                              <p:cond delay="27500"/>
                            </p:stCondLst>
                            <p:childTnLst>
                              <p:par>
                                <p:cTn id="67" presetID="1" presetClass="entr" presetSubtype="0"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par>
                          <p:cTn id="69" fill="hold">
                            <p:stCondLst>
                              <p:cond delay="27500"/>
                            </p:stCondLst>
                            <p:childTnLst>
                              <p:par>
                                <p:cTn id="70" presetID="22" presetClass="entr" presetSubtype="1"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up)">
                                      <p:cBhvr>
                                        <p:cTn id="72" dur="3000"/>
                                        <p:tgtEl>
                                          <p:spTgt spid="20"/>
                                        </p:tgtEl>
                                      </p:cBhvr>
                                    </p:animEffect>
                                  </p:childTnLst>
                                </p:cTn>
                              </p:par>
                            </p:childTnLst>
                          </p:cTn>
                        </p:par>
                        <p:par>
                          <p:cTn id="73" fill="hold">
                            <p:stCondLst>
                              <p:cond delay="30500"/>
                            </p:stCondLst>
                            <p:childTnLst>
                              <p:par>
                                <p:cTn id="74" presetID="1" presetClass="entr" presetSubtype="0"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par>
                          <p:cTn id="76" fill="hold">
                            <p:stCondLst>
                              <p:cond delay="30500"/>
                            </p:stCondLst>
                            <p:childTnLst>
                              <p:par>
                                <p:cTn id="77" presetID="22" presetClass="entr" presetSubtype="4"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3000"/>
                                        <p:tgtEl>
                                          <p:spTgt spid="21"/>
                                        </p:tgtEl>
                                      </p:cBhvr>
                                    </p:animEffect>
                                  </p:childTnLst>
                                </p:cTn>
                              </p:par>
                            </p:childTnLst>
                          </p:cTn>
                        </p:par>
                        <p:par>
                          <p:cTn id="80" fill="hold">
                            <p:stCondLst>
                              <p:cond delay="33500"/>
                            </p:stCondLst>
                            <p:childTnLst>
                              <p:par>
                                <p:cTn id="81" presetID="22" presetClass="entr" presetSubtype="2"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right)">
                                      <p:cBhvr>
                                        <p:cTn id="83" dur="3000"/>
                                        <p:tgtEl>
                                          <p:spTgt spid="22"/>
                                        </p:tgtEl>
                                      </p:cBhvr>
                                    </p:animEffect>
                                  </p:childTnLst>
                                </p:cTn>
                              </p:par>
                            </p:childTnLst>
                          </p:cTn>
                        </p:par>
                        <p:par>
                          <p:cTn id="84" fill="hold">
                            <p:stCondLst>
                              <p:cond delay="36500"/>
                            </p:stCondLst>
                            <p:childTnLst>
                              <p:par>
                                <p:cTn id="85" presetID="22" presetClass="entr" presetSubtype="1"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3000"/>
                                        <p:tgtEl>
                                          <p:spTgt spid="23"/>
                                        </p:tgtEl>
                                      </p:cBhvr>
                                    </p:animEffect>
                                  </p:childTnLst>
                                </p:cTn>
                              </p:par>
                            </p:childTnLst>
                          </p:cTn>
                        </p:par>
                        <p:par>
                          <p:cTn id="88" fill="hold">
                            <p:stCondLst>
                              <p:cond delay="39500"/>
                            </p:stCondLst>
                            <p:childTnLst>
                              <p:par>
                                <p:cTn id="89" presetID="1" presetClass="entr" presetSubtype="0" fill="hold" grpId="0" nodeType="after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ubm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30</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212" y="1676400"/>
            <a:ext cx="7543800" cy="4800600"/>
          </a:xfrm>
          <a:prstGeom prst="rect">
            <a:avLst/>
          </a:prstGeom>
        </p:spPr>
      </p:pic>
    </p:spTree>
    <p:extLst>
      <p:ext uri="{BB962C8B-B14F-4D97-AF65-F5344CB8AC3E}">
        <p14:creationId xmlns:p14="http://schemas.microsoft.com/office/powerpoint/2010/main" val="3748321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user2\Desktop\Capturevfgbh.PNG"/>
          <p:cNvPicPr>
            <a:picLocks noChangeAspect="1" noChangeArrowheads="1"/>
          </p:cNvPicPr>
          <p:nvPr/>
        </p:nvPicPr>
        <p:blipFill rotWithShape="1">
          <a:blip r:embed="rId2">
            <a:extLst>
              <a:ext uri="{28A0092B-C50C-407E-A947-70E740481C1C}">
                <a14:useLocalDpi xmlns:a14="http://schemas.microsoft.com/office/drawing/2010/main" val="0"/>
              </a:ext>
            </a:extLst>
          </a:blip>
          <a:srcRect l="27127" t="8161" r="33103" b="4850"/>
          <a:stretch/>
        </p:blipFill>
        <p:spPr bwMode="auto">
          <a:xfrm>
            <a:off x="0" y="1607127"/>
            <a:ext cx="7924800" cy="49930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6669157" y="2873158"/>
            <a:ext cx="3400861" cy="584775"/>
          </a:xfrm>
          <a:prstGeom prst="rect">
            <a:avLst/>
          </a:prstGeom>
        </p:spPr>
        <p:txBody>
          <a:bodyPr wrap="square">
            <a:spAutoFit/>
          </a:bodyPr>
          <a:lstStyle/>
          <a:p>
            <a:r>
              <a:rPr lang="en-US" sz="1600" b="1" dirty="0" err="1">
                <a:solidFill>
                  <a:srgbClr val="FF0000"/>
                </a:solidFill>
                <a:hlinkClick r:id="rId3"/>
              </a:rPr>
              <a:t>Osong</a:t>
            </a:r>
            <a:r>
              <a:rPr lang="en-US" sz="1600" b="1" dirty="0">
                <a:solidFill>
                  <a:srgbClr val="FF0000"/>
                </a:solidFill>
                <a:hlinkClick r:id="rId3"/>
              </a:rPr>
              <a:t> Public Health and Research Perspectives</a:t>
            </a:r>
          </a:p>
        </p:txBody>
      </p:sp>
      <p:pic>
        <p:nvPicPr>
          <p:cNvPr id="34819" name="Picture 3" descr="C:\Users\user2\Desktop\mjhgf.PNG"/>
          <p:cNvPicPr>
            <a:picLocks noChangeAspect="1" noChangeArrowheads="1"/>
          </p:cNvPicPr>
          <p:nvPr/>
        </p:nvPicPr>
        <p:blipFill rotWithShape="1">
          <a:blip r:embed="rId4">
            <a:extLst>
              <a:ext uri="{28A0092B-C50C-407E-A947-70E740481C1C}">
                <a14:useLocalDpi xmlns:a14="http://schemas.microsoft.com/office/drawing/2010/main" val="0"/>
              </a:ext>
            </a:extLst>
          </a:blip>
          <a:srcRect l="11150" t="35012" r="12298" b="38874"/>
          <a:stretch/>
        </p:blipFill>
        <p:spPr bwMode="auto">
          <a:xfrm>
            <a:off x="0" y="4886758"/>
            <a:ext cx="9109841" cy="19423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31</a:t>
            </a:fld>
            <a:endParaRPr lang="en-US"/>
          </a:p>
        </p:txBody>
      </p:sp>
    </p:spTree>
    <p:extLst>
      <p:ext uri="{BB962C8B-B14F-4D97-AF65-F5344CB8AC3E}">
        <p14:creationId xmlns:p14="http://schemas.microsoft.com/office/powerpoint/2010/main" val="2251526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277910">
            <a:off x="2222470" y="3261781"/>
            <a:ext cx="4676775" cy="187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29" y="202118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133600"/>
            <a:ext cx="2743199" cy="209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77" y="4661264"/>
            <a:ext cx="2239140" cy="149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32</a:t>
            </a:fld>
            <a:endParaRPr lang="en-US"/>
          </a:p>
        </p:txBody>
      </p:sp>
      <p:sp>
        <p:nvSpPr>
          <p:cNvPr id="3" name="Rectangle 2"/>
          <p:cNvSpPr/>
          <p:nvPr/>
        </p:nvSpPr>
        <p:spPr>
          <a:xfrm>
            <a:off x="1309147" y="576590"/>
            <a:ext cx="7206203"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2800" b="1" dirty="0"/>
              <a:t>4. Predatory / Blacklisted Journals &amp; Publishers</a:t>
            </a:r>
          </a:p>
        </p:txBody>
      </p:sp>
    </p:spTree>
    <p:extLst>
      <p:ext uri="{BB962C8B-B14F-4D97-AF65-F5344CB8AC3E}">
        <p14:creationId xmlns:p14="http://schemas.microsoft.com/office/powerpoint/2010/main" val="335509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ser2\Desktop\Capture';.l,k.PNG"/>
          <p:cNvPicPr>
            <a:picLocks noChangeAspect="1" noChangeArrowheads="1"/>
          </p:cNvPicPr>
          <p:nvPr/>
        </p:nvPicPr>
        <p:blipFill rotWithShape="1">
          <a:blip r:embed="rId2">
            <a:extLst>
              <a:ext uri="{28A0092B-C50C-407E-A947-70E740481C1C}">
                <a14:useLocalDpi xmlns:a14="http://schemas.microsoft.com/office/drawing/2010/main" val="0"/>
              </a:ext>
            </a:extLst>
          </a:blip>
          <a:srcRect l="1034" t="8529" r="2988" b="5586"/>
          <a:stretch/>
        </p:blipFill>
        <p:spPr bwMode="auto">
          <a:xfrm>
            <a:off x="457200" y="1524000"/>
            <a:ext cx="8382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95400" y="5411867"/>
            <a:ext cx="6705600" cy="1107996"/>
          </a:xfrm>
          <a:prstGeom prst="rect">
            <a:avLst/>
          </a:prstGeom>
        </p:spPr>
        <p:txBody>
          <a:bodyPr wrap="square">
            <a:spAutoFit/>
          </a:bodyPr>
          <a:lstStyle/>
          <a:p>
            <a:pPr marL="342900" indent="-342900" algn="ctr">
              <a:buFont typeface="+mj-lt"/>
              <a:buAutoNum type="arabicPeriod"/>
            </a:pPr>
            <a:r>
              <a:rPr lang="en-US" sz="2400" dirty="0">
                <a:hlinkClick r:id="rId3"/>
              </a:rPr>
              <a:t>http://blacklist.research.ac.ir/</a:t>
            </a:r>
            <a:endParaRPr lang="en-US" sz="2400" dirty="0"/>
          </a:p>
          <a:p>
            <a:pPr marL="342900" indent="-342900" algn="ctr">
              <a:buFont typeface="+mj-lt"/>
              <a:buAutoNum type="arabicPeriod"/>
            </a:pPr>
            <a:r>
              <a:rPr lang="en-US" sz="2400" dirty="0">
                <a:hlinkClick r:id="rId4"/>
              </a:rPr>
              <a:t>https://beallslist.net/</a:t>
            </a:r>
            <a:endParaRPr lang="en-US" sz="2400" dirty="0"/>
          </a:p>
          <a:p>
            <a:pPr marL="342900" indent="-342900">
              <a:buFont typeface="+mj-lt"/>
              <a:buAutoNum type="arabicPeriod"/>
            </a:pPr>
            <a:endParaRPr lang="en-US" dirty="0"/>
          </a:p>
        </p:txBody>
      </p:sp>
      <p:pic>
        <p:nvPicPr>
          <p:cNvPr id="4" name="Picture 3"/>
          <p:cNvPicPr>
            <a:picLocks noChangeAspect="1"/>
          </p:cNvPicPr>
          <p:nvPr/>
        </p:nvPicPr>
        <p:blipFill>
          <a:blip r:embed="rId5"/>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33</a:t>
            </a:fld>
            <a:endParaRPr lang="en-US"/>
          </a:p>
        </p:txBody>
      </p:sp>
    </p:spTree>
    <p:extLst>
      <p:ext uri="{BB962C8B-B14F-4D97-AF65-F5344CB8AC3E}">
        <p14:creationId xmlns:p14="http://schemas.microsoft.com/office/powerpoint/2010/main" val="2200743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ser2\Desktop\frdfvc.PNG"/>
          <p:cNvPicPr>
            <a:picLocks noChangeAspect="1" noChangeArrowheads="1"/>
          </p:cNvPicPr>
          <p:nvPr/>
        </p:nvPicPr>
        <p:blipFill rotWithShape="1">
          <a:blip r:embed="rId2">
            <a:extLst>
              <a:ext uri="{28A0092B-C50C-407E-A947-70E740481C1C}">
                <a14:useLocalDpi xmlns:a14="http://schemas.microsoft.com/office/drawing/2010/main" val="0"/>
              </a:ext>
            </a:extLst>
          </a:blip>
          <a:srcRect l="12466" t="8161" r="14950" b="6322"/>
          <a:stretch/>
        </p:blipFill>
        <p:spPr bwMode="auto">
          <a:xfrm>
            <a:off x="228600" y="1752600"/>
            <a:ext cx="8686800" cy="48071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34</a:t>
            </a:fld>
            <a:endParaRPr lang="en-US"/>
          </a:p>
        </p:txBody>
      </p:sp>
    </p:spTree>
    <p:extLst>
      <p:ext uri="{BB962C8B-B14F-4D97-AF65-F5344CB8AC3E}">
        <p14:creationId xmlns:p14="http://schemas.microsoft.com/office/powerpoint/2010/main" val="349257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user2\Desktop\sweqwasd.PNG"/>
          <p:cNvPicPr>
            <a:picLocks noChangeAspect="1" noChangeArrowheads="1"/>
          </p:cNvPicPr>
          <p:nvPr/>
        </p:nvPicPr>
        <p:blipFill rotWithShape="1">
          <a:blip r:embed="rId2">
            <a:extLst>
              <a:ext uri="{28A0092B-C50C-407E-A947-70E740481C1C}">
                <a14:useLocalDpi xmlns:a14="http://schemas.microsoft.com/office/drawing/2010/main" val="0"/>
              </a:ext>
            </a:extLst>
          </a:blip>
          <a:srcRect l="13334" t="8161" r="14942" b="4850"/>
          <a:stretch/>
        </p:blipFill>
        <p:spPr bwMode="auto">
          <a:xfrm>
            <a:off x="304800" y="1711936"/>
            <a:ext cx="8534400" cy="49674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35</a:t>
            </a:fld>
            <a:endParaRPr lang="en-US"/>
          </a:p>
        </p:txBody>
      </p:sp>
    </p:spTree>
    <p:extLst>
      <p:ext uri="{BB962C8B-B14F-4D97-AF65-F5344CB8AC3E}">
        <p14:creationId xmlns:p14="http://schemas.microsoft.com/office/powerpoint/2010/main" val="4287806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user2\Desktop\xsd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747" r="46207" b="34276"/>
          <a:stretch/>
        </p:blipFill>
        <p:spPr bwMode="auto">
          <a:xfrm>
            <a:off x="152400" y="1828620"/>
            <a:ext cx="8610600" cy="4554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36</a:t>
            </a:fld>
            <a:endParaRPr lang="en-US"/>
          </a:p>
        </p:txBody>
      </p:sp>
    </p:spTree>
    <p:extLst>
      <p:ext uri="{BB962C8B-B14F-4D97-AF65-F5344CB8AC3E}">
        <p14:creationId xmlns:p14="http://schemas.microsoft.com/office/powerpoint/2010/main" val="320889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user2\Desktop\sfagdr.PNG"/>
          <p:cNvPicPr>
            <a:picLocks noChangeAspect="1" noChangeArrowheads="1"/>
          </p:cNvPicPr>
          <p:nvPr/>
        </p:nvPicPr>
        <p:blipFill rotWithShape="1">
          <a:blip r:embed="rId2">
            <a:extLst>
              <a:ext uri="{28A0092B-C50C-407E-A947-70E740481C1C}">
                <a14:useLocalDpi xmlns:a14="http://schemas.microsoft.com/office/drawing/2010/main" val="0"/>
              </a:ext>
            </a:extLst>
          </a:blip>
          <a:srcRect l="15287" t="8712" r="16667" b="4850"/>
          <a:stretch/>
        </p:blipFill>
        <p:spPr bwMode="auto">
          <a:xfrm>
            <a:off x="396766" y="1590257"/>
            <a:ext cx="8442434" cy="512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37</a:t>
            </a:fld>
            <a:endParaRPr lang="en-US"/>
          </a:p>
        </p:txBody>
      </p:sp>
    </p:spTree>
    <p:extLst>
      <p:ext uri="{BB962C8B-B14F-4D97-AF65-F5344CB8AC3E}">
        <p14:creationId xmlns:p14="http://schemas.microsoft.com/office/powerpoint/2010/main" val="56661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5157" y="2514600"/>
            <a:ext cx="7391400" cy="2285999"/>
          </a:xfrm>
        </p:spPr>
        <p:txBody>
          <a:bodyPr>
            <a:normAutofit fontScale="90000"/>
          </a:bodyPr>
          <a:lstStyle/>
          <a:p>
            <a:pPr rtl="1"/>
            <a:r>
              <a:rPr lang="en-US" sz="5400" b="1" dirty="0">
                <a:latin typeface="+mn-lt"/>
                <a:cs typeface="Aharoni" pitchFamily="2" charset="-79"/>
              </a:rPr>
              <a:t>LOW QUALITY Indexes</a:t>
            </a:r>
            <a:br>
              <a:rPr lang="en-US" sz="5400" b="1" dirty="0">
                <a:latin typeface="+mn-lt"/>
                <a:cs typeface="Aharoni" pitchFamily="2" charset="-79"/>
              </a:rPr>
            </a:br>
            <a:r>
              <a:rPr lang="en-US" sz="5400" b="1" dirty="0">
                <a:latin typeface="+mn-lt"/>
                <a:cs typeface="Aharoni" pitchFamily="2" charset="-79"/>
              </a:rPr>
              <a:t>and</a:t>
            </a:r>
            <a:br>
              <a:rPr lang="en-US" sz="5400" b="1" dirty="0">
                <a:latin typeface="+mn-lt"/>
                <a:cs typeface="Aharoni" pitchFamily="2" charset="-79"/>
              </a:rPr>
            </a:br>
            <a:r>
              <a:rPr lang="en-US" sz="5400" b="1" dirty="0">
                <a:latin typeface="+mn-lt"/>
                <a:cs typeface="Aharoni" pitchFamily="2" charset="-79"/>
              </a:rPr>
              <a:t>Unacceptable Indexes</a:t>
            </a:r>
          </a:p>
        </p:txBody>
      </p:sp>
      <p:pic>
        <p:nvPicPr>
          <p:cNvPr id="3" name="Picture 2"/>
          <p:cNvPicPr>
            <a:picLocks noChangeAspect="1"/>
          </p:cNvPicPr>
          <p:nvPr/>
        </p:nvPicPr>
        <p:blipFill>
          <a:blip r:embed="rId2"/>
          <a:stretch>
            <a:fillRect/>
          </a:stretch>
        </p:blipFill>
        <p:spPr>
          <a:xfrm>
            <a:off x="5423"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38</a:t>
            </a:fld>
            <a:endParaRPr lang="en-US"/>
          </a:p>
        </p:txBody>
      </p:sp>
    </p:spTree>
    <p:extLst>
      <p:ext uri="{BB962C8B-B14F-4D97-AF65-F5344CB8AC3E}">
        <p14:creationId xmlns:p14="http://schemas.microsoft.com/office/powerpoint/2010/main" val="2769728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4" y="1600200"/>
            <a:ext cx="7886700" cy="1325563"/>
          </a:xfrm>
        </p:spPr>
        <p:txBody>
          <a:bodyPr/>
          <a:lstStyle/>
          <a:p>
            <a:pPr algn="ctr"/>
            <a:r>
              <a:rPr lang="en-US" altLang="en-US" b="1" dirty="0"/>
              <a:t>Identifying a Target Journal</a:t>
            </a:r>
            <a:endParaRPr lang="en-US" b="1" dirty="0"/>
          </a:p>
        </p:txBody>
      </p:sp>
      <p:sp>
        <p:nvSpPr>
          <p:cNvPr id="3" name="Content Placeholder 2"/>
          <p:cNvSpPr>
            <a:spLocks noGrp="1"/>
          </p:cNvSpPr>
          <p:nvPr>
            <p:ph idx="1"/>
          </p:nvPr>
        </p:nvSpPr>
        <p:spPr>
          <a:xfrm>
            <a:off x="594014" y="3200400"/>
            <a:ext cx="7886700" cy="2590800"/>
          </a:xfrm>
        </p:spPr>
        <p:txBody>
          <a:bodyPr>
            <a:normAutofit/>
          </a:bodyPr>
          <a:lstStyle/>
          <a:p>
            <a:pPr marL="342900" lvl="0" indent="-342900" defTabSz="914400" fontAlgn="base">
              <a:lnSpc>
                <a:spcPct val="100000"/>
              </a:lnSpc>
              <a:spcBef>
                <a:spcPct val="20000"/>
              </a:spcBef>
              <a:spcAft>
                <a:spcPct val="0"/>
              </a:spcAft>
              <a:buFontTx/>
              <a:buChar char="•"/>
            </a:pPr>
            <a:r>
              <a:rPr kumimoji="0" lang="en-US" altLang="en-US" sz="2400" b="0" i="0" u="none" strike="noStrike" kern="0" cap="none" spc="0" normalizeH="0" baseline="0" noProof="0" dirty="0">
                <a:ln>
                  <a:noFill/>
                </a:ln>
                <a:solidFill>
                  <a:srgbClr val="000000"/>
                </a:solidFill>
                <a:effectLst/>
                <a:uLnTx/>
                <a:uFillTx/>
                <a:latin typeface="Arial"/>
                <a:ea typeface="+mn-ea"/>
                <a:cs typeface="+mn-cs"/>
              </a:rPr>
              <a:t>Decide early (before drafting the paper).  Do not write the paper and then look for a journal.</a:t>
            </a:r>
          </a:p>
          <a:p>
            <a:pPr marL="342900" lvl="0" indent="-342900" defTabSz="914400" fontAlgn="base">
              <a:lnSpc>
                <a:spcPct val="100000"/>
              </a:lnSpc>
              <a:spcBef>
                <a:spcPct val="20000"/>
              </a:spcBef>
              <a:spcAft>
                <a:spcPct val="0"/>
              </a:spcAft>
              <a:buFontTx/>
              <a:buChar char="•"/>
            </a:pPr>
            <a:r>
              <a:rPr kumimoji="0" lang="en-US" altLang="en-US" sz="2400" b="0" i="0" u="none" strike="noStrike" kern="0" cap="none" spc="0" normalizeH="0" baseline="0" noProof="0" dirty="0">
                <a:ln>
                  <a:noFill/>
                </a:ln>
                <a:solidFill>
                  <a:srgbClr val="000000"/>
                </a:solidFill>
                <a:effectLst/>
                <a:uLnTx/>
                <a:uFillTx/>
                <a:latin typeface="Arial"/>
                <a:ea typeface="+mn-ea"/>
                <a:cs typeface="+mn-cs"/>
              </a:rPr>
              <a:t>Look for journals that have published work similar to yours.</a:t>
            </a:r>
          </a:p>
          <a:p>
            <a:pPr marL="342900" lvl="0" indent="-342900" defTabSz="914400" fontAlgn="base">
              <a:lnSpc>
                <a:spcPct val="100000"/>
              </a:lnSpc>
              <a:spcBef>
                <a:spcPct val="20000"/>
              </a:spcBef>
              <a:spcAft>
                <a:spcPct val="0"/>
              </a:spcAft>
              <a:buFontTx/>
              <a:buChar char="•"/>
            </a:pPr>
            <a:r>
              <a:rPr kumimoji="0" lang="en-US" altLang="en-US" sz="2400" b="0" i="0" u="none" strike="noStrike" kern="0" cap="none" spc="0" normalizeH="0" baseline="0" noProof="0" dirty="0">
                <a:ln>
                  <a:noFill/>
                </a:ln>
                <a:solidFill>
                  <a:srgbClr val="000000"/>
                </a:solidFill>
                <a:effectLst/>
                <a:uLnTx/>
                <a:uFillTx/>
                <a:latin typeface="Arial"/>
                <a:ea typeface="+mn-ea"/>
                <a:cs typeface="+mn-cs"/>
              </a:rPr>
              <a:t>Consider journals that have published work that you will cite.</a:t>
            </a:r>
          </a:p>
          <a:p>
            <a:pPr marL="342900" lvl="0" indent="-342900" defTabSz="914400" fontAlgn="base">
              <a:lnSpc>
                <a:spcPct val="100000"/>
              </a:lnSpc>
              <a:spcBef>
                <a:spcPct val="20000"/>
              </a:spcBef>
              <a:spcAft>
                <a:spcPct val="0"/>
              </a:spcAft>
              <a:buFontTx/>
              <a:buChar char="•"/>
            </a:pPr>
            <a:endParaRPr kumimoji="0" lang="en-US" altLang="en-US" sz="2400" b="0" i="0" u="none" strike="noStrike" kern="0" cap="none" spc="0" normalizeH="0" baseline="0" noProof="0" dirty="0">
              <a:ln>
                <a:noFill/>
              </a:ln>
              <a:solidFill>
                <a:srgbClr val="000000"/>
              </a:solidFill>
              <a:effectLst/>
              <a:uLnTx/>
              <a:uFillTx/>
              <a:latin typeface="Arial"/>
              <a:ea typeface="+mn-ea"/>
              <a:cs typeface="+mn-cs"/>
            </a:endParaRPr>
          </a:p>
          <a:p>
            <a:endParaRPr lang="en-US" sz="1800" dirty="0"/>
          </a:p>
        </p:txBody>
      </p:sp>
      <p:pic>
        <p:nvPicPr>
          <p:cNvPr id="4" name="Picture 3"/>
          <p:cNvPicPr>
            <a:picLocks noChangeAspect="1"/>
          </p:cNvPicPr>
          <p:nvPr/>
        </p:nvPicPr>
        <p:blipFill>
          <a:blip r:embed="rId2"/>
          <a:stretch>
            <a:fillRect/>
          </a:stretch>
        </p:blipFill>
        <p:spPr>
          <a:xfrm>
            <a:off x="0" y="27709"/>
            <a:ext cx="9114310" cy="1676545"/>
          </a:xfrm>
          <a:prstGeom prst="rect">
            <a:avLst/>
          </a:prstGeom>
        </p:spPr>
      </p:pic>
      <p:sp>
        <p:nvSpPr>
          <p:cNvPr id="5" name="Slide Number Placeholder 4"/>
          <p:cNvSpPr>
            <a:spLocks noGrp="1"/>
          </p:cNvSpPr>
          <p:nvPr>
            <p:ph type="sldNum" sz="quarter" idx="12"/>
          </p:nvPr>
        </p:nvSpPr>
        <p:spPr/>
        <p:txBody>
          <a:bodyPr/>
          <a:lstStyle/>
          <a:p>
            <a:fld id="{BC2DCC5D-3F66-429F-AE45-E4613ABE423F}" type="slidenum">
              <a:rPr lang="en-US" smtClean="0"/>
              <a:pPr/>
              <a:t>39</a:t>
            </a:fld>
            <a:endParaRPr lang="en-US" dirty="0"/>
          </a:p>
        </p:txBody>
      </p:sp>
    </p:spTree>
    <p:extLst>
      <p:ext uri="{BB962C8B-B14F-4D97-AF65-F5344CB8AC3E}">
        <p14:creationId xmlns:p14="http://schemas.microsoft.com/office/powerpoint/2010/main" val="143002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5175" y="2309712"/>
            <a:ext cx="7853664" cy="739024"/>
          </a:xfrm>
        </p:spPr>
        <p:txBody>
          <a:bodyPr>
            <a:normAutofit fontScale="90000"/>
          </a:bodyPr>
          <a:lstStyle/>
          <a:p>
            <a:r>
              <a:rPr lang="en-US" sz="3600" b="1" dirty="0"/>
              <a:t>How to Identify Validity and Quality of Scientific Journals </a:t>
            </a:r>
            <a:endParaRPr lang="en-US" sz="3600" dirty="0"/>
          </a:p>
        </p:txBody>
      </p:sp>
      <p:pic>
        <p:nvPicPr>
          <p:cNvPr id="17410" name="Picture 2" descr="Image result for journal 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68942"/>
            <a:ext cx="1588604"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journal IS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028" y="3193525"/>
            <a:ext cx="1828800" cy="89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descr="Image result for scop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67200"/>
            <a:ext cx="1035432"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0" descr="Image result for scopu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2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275" y="4380359"/>
            <a:ext cx="35909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0" y="27709"/>
            <a:ext cx="9114310" cy="1676545"/>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4</a:t>
            </a:fld>
            <a:endParaRPr lang="en-US"/>
          </a:p>
        </p:txBody>
      </p:sp>
    </p:spTree>
    <p:extLst>
      <p:ext uri="{BB962C8B-B14F-4D97-AF65-F5344CB8AC3E}">
        <p14:creationId xmlns:p14="http://schemas.microsoft.com/office/powerpoint/2010/main" val="1990795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3"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40</a:t>
            </a:fld>
            <a:endParaRPr lang="en-US"/>
          </a:p>
        </p:txBody>
      </p:sp>
      <p:sp>
        <p:nvSpPr>
          <p:cNvPr id="5" name="Rectangle 4"/>
          <p:cNvSpPr/>
          <p:nvPr/>
        </p:nvSpPr>
        <p:spPr>
          <a:xfrm>
            <a:off x="2813038" y="576590"/>
            <a:ext cx="3495637"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sz="2800" b="1" dirty="0"/>
              <a:t>LOW QUALITY Indexes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13" y="5992813"/>
            <a:ext cx="1524000" cy="50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908" y="3504315"/>
            <a:ext cx="1523809" cy="5079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950" y="4729162"/>
            <a:ext cx="1572737" cy="56356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7950" y="3429000"/>
            <a:ext cx="1524000" cy="508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908" y="2758281"/>
            <a:ext cx="1333500" cy="4445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9517" y="4808538"/>
            <a:ext cx="1452563" cy="48418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8857" y="3446790"/>
            <a:ext cx="1470630" cy="49021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1908" y="5788478"/>
            <a:ext cx="1709604" cy="71233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22974" y="5894070"/>
            <a:ext cx="1733550" cy="60674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3379" y="1870809"/>
            <a:ext cx="1762338" cy="520594"/>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1908" y="4729162"/>
            <a:ext cx="1524000" cy="6350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22974" y="2232978"/>
            <a:ext cx="1524000" cy="50800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6739" y="2289502"/>
            <a:ext cx="1524000" cy="508000"/>
          </a:xfrm>
          <a:prstGeom prst="rect">
            <a:avLst/>
          </a:prstGeom>
        </p:spPr>
      </p:pic>
    </p:spTree>
    <p:extLst>
      <p:ext uri="{BB962C8B-B14F-4D97-AF65-F5344CB8AC3E}">
        <p14:creationId xmlns:p14="http://schemas.microsoft.com/office/powerpoint/2010/main" val="2142287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81200"/>
            <a:ext cx="7924800" cy="2895600"/>
          </a:xfrm>
        </p:spPr>
        <p:txBody>
          <a:bodyPr>
            <a:noAutofit/>
          </a:bodyPr>
          <a:lstStyle/>
          <a:p>
            <a:pPr algn="justLow"/>
            <a:r>
              <a:rPr lang="en-US" sz="2400" b="1" dirty="0">
                <a:latin typeface="+mn-lt"/>
                <a:cs typeface="Aharoni" pitchFamily="2" charset="-79"/>
              </a:rPr>
              <a:t> - The journal displays of non-standard  indexing databases on the journal homepage, </a:t>
            </a:r>
            <a:br>
              <a:rPr lang="en-US" sz="2400" b="1" dirty="0">
                <a:latin typeface="+mn-lt"/>
                <a:cs typeface="Aharoni" pitchFamily="2" charset="-79"/>
              </a:rPr>
            </a:br>
            <a:r>
              <a:rPr lang="en-US" sz="2400" b="1" dirty="0">
                <a:latin typeface="+mn-lt"/>
                <a:cs typeface="Aharoni" pitchFamily="2" charset="-79"/>
              </a:rPr>
              <a:t>such as  Eurasian Scientific Journal Index (</a:t>
            </a:r>
            <a:r>
              <a:rPr lang="en-US" sz="2400" b="1" dirty="0" err="1">
                <a:latin typeface="+mn-lt"/>
                <a:cs typeface="Aharoni" pitchFamily="2" charset="-79"/>
              </a:rPr>
              <a:t>ESJI</a:t>
            </a:r>
            <a:r>
              <a:rPr lang="en-US" sz="2400" b="1" dirty="0">
                <a:latin typeface="+mn-lt"/>
                <a:cs typeface="Aharoni" pitchFamily="2" charset="-79"/>
              </a:rPr>
              <a:t>), Directory of Research Journal Indexing (</a:t>
            </a:r>
            <a:r>
              <a:rPr lang="en-US" sz="2400" b="1" dirty="0" err="1">
                <a:latin typeface="+mn-lt"/>
                <a:cs typeface="Aharoni" pitchFamily="2" charset="-79"/>
              </a:rPr>
              <a:t>DRJI</a:t>
            </a:r>
            <a:r>
              <a:rPr lang="en-US" sz="2400" b="1" dirty="0">
                <a:latin typeface="+mn-lt"/>
                <a:cs typeface="Aharoni" pitchFamily="2" charset="-79"/>
              </a:rPr>
              <a:t>), International Scientific Indexing (ISI),  Advanced Sciences Index (</a:t>
            </a:r>
            <a:r>
              <a:rPr lang="en-US" sz="2400" b="1" dirty="0" err="1">
                <a:latin typeface="+mn-lt"/>
                <a:cs typeface="Aharoni" pitchFamily="2" charset="-79"/>
              </a:rPr>
              <a:t>ASI</a:t>
            </a:r>
            <a:r>
              <a:rPr lang="en-US" sz="2400" b="1" dirty="0">
                <a:latin typeface="+mn-lt"/>
                <a:cs typeface="Aharoni" pitchFamily="2" charset="-79"/>
              </a:rPr>
              <a:t>),  </a:t>
            </a:r>
            <a:r>
              <a:rPr lang="en-US" sz="2400" b="1" dirty="0" err="1">
                <a:latin typeface="+mn-lt"/>
                <a:cs typeface="Aharoni" pitchFamily="2" charset="-79"/>
              </a:rPr>
              <a:t>SJIFactor</a:t>
            </a:r>
            <a:r>
              <a:rPr lang="en-US" sz="2400" b="1" dirty="0">
                <a:latin typeface="+mn-lt"/>
                <a:cs typeface="Aharoni" pitchFamily="2" charset="-79"/>
              </a:rPr>
              <a:t>,  </a:t>
            </a:r>
            <a:r>
              <a:rPr lang="en-US" sz="2400" b="1" dirty="0" err="1">
                <a:latin typeface="+mn-lt"/>
                <a:cs typeface="Aharoni" pitchFamily="2" charset="-79"/>
              </a:rPr>
              <a:t>ICI</a:t>
            </a:r>
            <a:r>
              <a:rPr lang="en-US" sz="2400" b="1" dirty="0">
                <a:latin typeface="+mn-lt"/>
                <a:cs typeface="Aharoni" pitchFamily="2" charset="-79"/>
              </a:rPr>
              <a:t> World of Journals, </a:t>
            </a:r>
            <a:r>
              <a:rPr lang="en-US" sz="2400" b="1" dirty="0" err="1">
                <a:latin typeface="+mn-lt"/>
                <a:cs typeface="Aharoni" pitchFamily="2" charset="-79"/>
              </a:rPr>
              <a:t>CiteFactor</a:t>
            </a:r>
            <a:r>
              <a:rPr lang="en-US" sz="2400" b="1" dirty="0">
                <a:latin typeface="+mn-lt"/>
                <a:cs typeface="Aharoni" pitchFamily="2" charset="-79"/>
              </a:rPr>
              <a:t>, Scientific Indexing Services (SIS), Journal Factor, Root Indexing. </a:t>
            </a:r>
            <a:r>
              <a:rPr lang="en-US" sz="2400" b="1" dirty="0">
                <a:solidFill>
                  <a:srgbClr val="FF0000"/>
                </a:solidFill>
                <a:latin typeface="+mn-lt"/>
                <a:cs typeface="Aharoni" pitchFamily="2" charset="-79"/>
              </a:rPr>
              <a:t>These types of ads are strongly discouraged.</a:t>
            </a:r>
          </a:p>
        </p:txBody>
      </p:sp>
      <p:pic>
        <p:nvPicPr>
          <p:cNvPr id="3" name="Picture 2"/>
          <p:cNvPicPr>
            <a:picLocks noChangeAspect="1"/>
          </p:cNvPicPr>
          <p:nvPr/>
        </p:nvPicPr>
        <p:blipFill>
          <a:blip r:embed="rId2"/>
          <a:stretch>
            <a:fillRect/>
          </a:stretch>
        </p:blipFill>
        <p:spPr>
          <a:xfrm>
            <a:off x="5423"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41</a:t>
            </a:fld>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519" y="4745038"/>
            <a:ext cx="1524000" cy="508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791" y="6076951"/>
            <a:ext cx="1524000" cy="5588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4705351"/>
            <a:ext cx="1524000" cy="635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850" y="5952603"/>
            <a:ext cx="1524000" cy="50800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5955232"/>
            <a:ext cx="1524000" cy="5080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2800" y="5571603"/>
            <a:ext cx="1524000" cy="63500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4700" y="5181600"/>
            <a:ext cx="1308092" cy="490536"/>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450" y="5202237"/>
            <a:ext cx="1524000" cy="482600"/>
          </a:xfrm>
          <a:prstGeom prst="rect">
            <a:avLst/>
          </a:prstGeom>
        </p:spPr>
      </p:pic>
      <p:sp>
        <p:nvSpPr>
          <p:cNvPr id="23" name="Rectangle 22"/>
          <p:cNvSpPr/>
          <p:nvPr/>
        </p:nvSpPr>
        <p:spPr>
          <a:xfrm>
            <a:off x="2901775" y="678051"/>
            <a:ext cx="344203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800" b="1" dirty="0">
                <a:cs typeface="Aharoni" pitchFamily="2" charset="-79"/>
              </a:rPr>
              <a:t>Unacceptable Indexes</a:t>
            </a:r>
            <a:endParaRPr lang="en-US" sz="2800" dirty="0"/>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1908" y="5467484"/>
            <a:ext cx="1666092" cy="555364"/>
          </a:xfrm>
          <a:prstGeom prst="rect">
            <a:avLst/>
          </a:prstGeom>
        </p:spPr>
      </p:pic>
    </p:spTree>
    <p:extLst>
      <p:ext uri="{BB962C8B-B14F-4D97-AF65-F5344CB8AC3E}">
        <p14:creationId xmlns:p14="http://schemas.microsoft.com/office/powerpoint/2010/main" val="6508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user2\Desktop\afgah.PNG"/>
          <p:cNvPicPr>
            <a:picLocks noChangeAspect="1" noChangeArrowheads="1"/>
          </p:cNvPicPr>
          <p:nvPr/>
        </p:nvPicPr>
        <p:blipFill rotWithShape="1">
          <a:blip r:embed="rId2">
            <a:extLst>
              <a:ext uri="{28A0092B-C50C-407E-A947-70E740481C1C}">
                <a14:useLocalDpi xmlns:a14="http://schemas.microsoft.com/office/drawing/2010/main" val="0"/>
              </a:ext>
            </a:extLst>
          </a:blip>
          <a:srcRect l="4368" t="8712" r="4713" b="7977"/>
          <a:stretch/>
        </p:blipFill>
        <p:spPr bwMode="auto">
          <a:xfrm>
            <a:off x="381000" y="245952"/>
            <a:ext cx="8382000" cy="3868848"/>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user2\Desktop\bhgvfc.PNG"/>
          <p:cNvPicPr>
            <a:picLocks noChangeAspect="1" noChangeArrowheads="1"/>
          </p:cNvPicPr>
          <p:nvPr/>
        </p:nvPicPr>
        <p:blipFill rotWithShape="1">
          <a:blip r:embed="rId3">
            <a:extLst>
              <a:ext uri="{28A0092B-C50C-407E-A947-70E740481C1C}">
                <a14:useLocalDpi xmlns:a14="http://schemas.microsoft.com/office/drawing/2010/main" val="0"/>
              </a:ext>
            </a:extLst>
          </a:blip>
          <a:srcRect l="11149" t="34828" r="12644" b="39057"/>
          <a:stretch/>
        </p:blipFill>
        <p:spPr bwMode="auto">
          <a:xfrm>
            <a:off x="143800" y="4809714"/>
            <a:ext cx="8986345" cy="1924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3200" y="4277591"/>
            <a:ext cx="2963312" cy="369332"/>
          </a:xfrm>
          <a:prstGeom prst="rect">
            <a:avLst/>
          </a:prstGeom>
        </p:spPr>
        <p:txBody>
          <a:bodyPr wrap="none">
            <a:spAutoFit/>
          </a:bodyPr>
          <a:lstStyle/>
          <a:p>
            <a:r>
              <a:rPr lang="en-US" dirty="0">
                <a:hlinkClick r:id="rId4"/>
              </a:rPr>
              <a:t>http://www.orientjchem.org/</a:t>
            </a:r>
            <a:endParaRPr lang="en-US" dirty="0"/>
          </a:p>
        </p:txBody>
      </p:sp>
      <p:sp>
        <p:nvSpPr>
          <p:cNvPr id="3" name="Slide Number Placeholder 2"/>
          <p:cNvSpPr>
            <a:spLocks noGrp="1"/>
          </p:cNvSpPr>
          <p:nvPr>
            <p:ph type="sldNum" sz="quarter" idx="12"/>
          </p:nvPr>
        </p:nvSpPr>
        <p:spPr/>
        <p:txBody>
          <a:bodyPr/>
          <a:lstStyle/>
          <a:p>
            <a:fld id="{BC2DCC5D-3F66-429F-AE45-E4613ABE423F}" type="slidenum">
              <a:rPr lang="en-US" smtClean="0"/>
              <a:t>42</a:t>
            </a:fld>
            <a:endParaRPr lang="en-US"/>
          </a:p>
        </p:txBody>
      </p:sp>
    </p:spTree>
    <p:extLst>
      <p:ext uri="{BB962C8B-B14F-4D97-AF65-F5344CB8AC3E}">
        <p14:creationId xmlns:p14="http://schemas.microsoft.com/office/powerpoint/2010/main" val="1348946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5"/>
            <a:ext cx="8610600" cy="1470025"/>
          </a:xfrm>
        </p:spPr>
        <p:txBody>
          <a:bodyPr>
            <a:noAutofit/>
          </a:bodyPr>
          <a:lstStyle/>
          <a:p>
            <a:r>
              <a:rPr lang="en-US" sz="4800" b="1" dirty="0">
                <a:latin typeface="+mn-lt"/>
                <a:cs typeface="AP Yekan bold" pitchFamily="2" charset="-78"/>
              </a:rPr>
              <a:t>How to Select a Journal for Research Paper Publication?</a:t>
            </a:r>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427"/>
          <a:stretch/>
        </p:blipFill>
        <p:spPr bwMode="auto">
          <a:xfrm>
            <a:off x="0" y="5486400"/>
            <a:ext cx="318726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427"/>
          <a:stretch/>
        </p:blipFill>
        <p:spPr bwMode="auto">
          <a:xfrm>
            <a:off x="3200400" y="5486400"/>
            <a:ext cx="3076904"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427"/>
          <a:stretch/>
        </p:blipFill>
        <p:spPr bwMode="auto">
          <a:xfrm>
            <a:off x="6306206" y="5486400"/>
            <a:ext cx="2822028"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43</a:t>
            </a:fld>
            <a:endParaRPr lang="en-US"/>
          </a:p>
        </p:txBody>
      </p:sp>
    </p:spTree>
    <p:extLst>
      <p:ext uri="{BB962C8B-B14F-4D97-AF65-F5344CB8AC3E}">
        <p14:creationId xmlns:p14="http://schemas.microsoft.com/office/powerpoint/2010/main" val="300604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362200"/>
            <a:ext cx="7886700" cy="3660775"/>
          </a:xfrm>
        </p:spPr>
        <p:txBody>
          <a:bodyPr>
            <a:normAutofit/>
          </a:bodyPr>
          <a:lstStyle/>
          <a:p>
            <a:pPr marL="0" indent="0">
              <a:buNone/>
            </a:pPr>
            <a:r>
              <a:rPr lang="en-US" sz="3600" b="1" dirty="0"/>
              <a:t>Quality </a:t>
            </a:r>
            <a:r>
              <a:rPr lang="en-US" sz="3600" b="1" dirty="0">
                <a:solidFill>
                  <a:srgbClr val="FF0000"/>
                </a:solidFill>
              </a:rPr>
              <a:t>o</a:t>
            </a:r>
            <a:r>
              <a:rPr lang="en-US" sz="3600" b="1" dirty="0"/>
              <a:t>f the w</a:t>
            </a:r>
            <a:r>
              <a:rPr lang="en-US" sz="3600" b="1" dirty="0">
                <a:solidFill>
                  <a:srgbClr val="FF0000"/>
                </a:solidFill>
              </a:rPr>
              <a:t>o</a:t>
            </a:r>
            <a:r>
              <a:rPr lang="en-US" sz="3600" b="1" dirty="0"/>
              <a:t>rk</a:t>
            </a:r>
          </a:p>
          <a:p>
            <a:pPr marL="0" indent="0">
              <a:buNone/>
            </a:pPr>
            <a:endParaRPr lang="en-US" sz="3600" b="1" dirty="0"/>
          </a:p>
          <a:p>
            <a:pPr marL="0" indent="0">
              <a:buNone/>
            </a:pPr>
            <a:r>
              <a:rPr lang="en-US" sz="3600" b="1" dirty="0"/>
              <a:t>                   Extent </a:t>
            </a:r>
            <a:r>
              <a:rPr lang="en-US" sz="3600" b="1" dirty="0">
                <a:solidFill>
                  <a:srgbClr val="FF0000"/>
                </a:solidFill>
              </a:rPr>
              <a:t>o</a:t>
            </a:r>
            <a:r>
              <a:rPr lang="en-US" sz="3600" b="1" dirty="0"/>
              <a:t>f the w</a:t>
            </a:r>
            <a:r>
              <a:rPr lang="en-US" sz="3600" b="1" dirty="0">
                <a:solidFill>
                  <a:srgbClr val="FF0000"/>
                </a:solidFill>
              </a:rPr>
              <a:t>o</a:t>
            </a:r>
            <a:r>
              <a:rPr lang="en-US" sz="3600" b="1" dirty="0"/>
              <a:t>rk</a:t>
            </a:r>
          </a:p>
          <a:p>
            <a:pPr marL="0" indent="0">
              <a:buNone/>
            </a:pPr>
            <a:endParaRPr lang="en-US" sz="3600" b="1" dirty="0"/>
          </a:p>
          <a:p>
            <a:pPr marL="0" indent="0">
              <a:buNone/>
            </a:pPr>
            <a:r>
              <a:rPr lang="en-US" sz="3600" b="1" dirty="0"/>
              <a:t>                                     Interest t</a:t>
            </a:r>
            <a:r>
              <a:rPr lang="en-US" sz="3600" b="1" dirty="0">
                <a:solidFill>
                  <a:srgbClr val="FF0000"/>
                </a:solidFill>
              </a:rPr>
              <a:t>o</a:t>
            </a:r>
            <a:r>
              <a:rPr lang="en-US" sz="3600" b="1" dirty="0"/>
              <a:t> </a:t>
            </a:r>
            <a:r>
              <a:rPr lang="en-US" sz="3600" b="1" dirty="0">
                <a:solidFill>
                  <a:srgbClr val="FF0000"/>
                </a:solidFill>
              </a:rPr>
              <a:t>o</a:t>
            </a:r>
            <a:r>
              <a:rPr lang="en-US" sz="3600" b="1" dirty="0"/>
              <a:t>thers</a:t>
            </a:r>
          </a:p>
          <a:p>
            <a:pPr marL="0" indent="0">
              <a:buNone/>
            </a:pPr>
            <a:endParaRPr lang="en-US" sz="2800" dirty="0"/>
          </a:p>
          <a:p>
            <a:pPr marL="0" indent="0">
              <a:buNone/>
            </a:pPr>
            <a:endParaRPr lang="en-US" sz="2800" dirty="0"/>
          </a:p>
          <a:p>
            <a:endParaRPr lang="en-US" dirty="0"/>
          </a:p>
        </p:txBody>
      </p:sp>
      <p:pic>
        <p:nvPicPr>
          <p:cNvPr id="4" name="Picture 3"/>
          <p:cNvPicPr>
            <a:picLocks noChangeAspect="1"/>
          </p:cNvPicPr>
          <p:nvPr/>
        </p:nvPicPr>
        <p:blipFill>
          <a:blip r:embed="rId2"/>
          <a:stretch>
            <a:fillRect/>
          </a:stretch>
        </p:blipFill>
        <p:spPr>
          <a:xfrm>
            <a:off x="5423" y="0"/>
            <a:ext cx="9110868" cy="1676400"/>
          </a:xfrm>
          <a:prstGeom prst="rect">
            <a:avLst/>
          </a:prstGeom>
        </p:spPr>
      </p:pic>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BC2DCC5D-3F66-429F-AE45-E4613ABE423F}" type="slidenum">
              <a:rPr lang="en-US" smtClean="0"/>
              <a:pPr/>
              <a:t>44</a:t>
            </a:fld>
            <a:endParaRPr lang="en-US" dirty="0"/>
          </a:p>
        </p:txBody>
      </p:sp>
    </p:spTree>
    <p:extLst>
      <p:ext uri="{BB962C8B-B14F-4D97-AF65-F5344CB8AC3E}">
        <p14:creationId xmlns:p14="http://schemas.microsoft.com/office/powerpoint/2010/main" val="109245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5908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4291" y="1739021"/>
            <a:ext cx="8382000" cy="1384995"/>
          </a:xfrm>
          <a:prstGeom prst="rect">
            <a:avLst/>
          </a:prstGeom>
          <a:noFill/>
        </p:spPr>
        <p:txBody>
          <a:bodyPr wrap="square" rtlCol="0">
            <a:spAutoFit/>
          </a:bodyPr>
          <a:lstStyle/>
          <a:p>
            <a:r>
              <a:rPr lang="en-US" sz="2400" b="1" dirty="0"/>
              <a:t>Seek guidance in this regard from others in your field who are more experienced in publishing journal articles.</a:t>
            </a:r>
          </a:p>
          <a:p>
            <a:endParaRPr lang="en-US" sz="3600" b="1" dirty="0">
              <a:solidFill>
                <a:srgbClr val="FF0000"/>
              </a:solidFill>
            </a:endParaRPr>
          </a:p>
        </p:txBody>
      </p:sp>
      <p:pic>
        <p:nvPicPr>
          <p:cNvPr id="5" name="Picture 4"/>
          <p:cNvPicPr>
            <a:picLocks noChangeAspect="1"/>
          </p:cNvPicPr>
          <p:nvPr/>
        </p:nvPicPr>
        <p:blipFill>
          <a:blip r:embed="rId3"/>
          <a:stretch>
            <a:fillRect/>
          </a:stretch>
        </p:blipFill>
        <p:spPr>
          <a:xfrm>
            <a:off x="5423" y="0"/>
            <a:ext cx="9110868" cy="1676400"/>
          </a:xfrm>
          <a:prstGeom prst="rect">
            <a:avLst/>
          </a:prstGeom>
        </p:spPr>
      </p:pic>
      <p:sp>
        <p:nvSpPr>
          <p:cNvPr id="2" name="Rectangle 1"/>
          <p:cNvSpPr/>
          <p:nvPr/>
        </p:nvSpPr>
        <p:spPr>
          <a:xfrm>
            <a:off x="838200" y="5410200"/>
            <a:ext cx="7848600" cy="830997"/>
          </a:xfrm>
          <a:prstGeom prst="rect">
            <a:avLst/>
          </a:prstGeom>
        </p:spPr>
        <p:txBody>
          <a:bodyPr wrap="square">
            <a:spAutoFit/>
          </a:bodyPr>
          <a:lstStyle/>
          <a:p>
            <a:r>
              <a:rPr lang="en-US" sz="2400" b="1" dirty="0"/>
              <a:t>Present your work orally first.  Doing so can help in deciding whether the work is publishable and in shaping the paper.</a:t>
            </a:r>
          </a:p>
        </p:txBody>
      </p:sp>
      <p:sp>
        <p:nvSpPr>
          <p:cNvPr id="3" name="Slide Number Placeholder 2"/>
          <p:cNvSpPr>
            <a:spLocks noGrp="1"/>
          </p:cNvSpPr>
          <p:nvPr>
            <p:ph type="sldNum" sz="quarter" idx="12"/>
          </p:nvPr>
        </p:nvSpPr>
        <p:spPr/>
        <p:txBody>
          <a:bodyPr/>
          <a:lstStyle/>
          <a:p>
            <a:fld id="{BC2DCC5D-3F66-429F-AE45-E4613ABE423F}" type="slidenum">
              <a:rPr lang="en-US" smtClean="0"/>
              <a:t>45</a:t>
            </a:fld>
            <a:endParaRPr lang="en-US"/>
          </a:p>
        </p:txBody>
      </p:sp>
    </p:spTree>
    <p:extLst>
      <p:ext uri="{BB962C8B-B14F-4D97-AF65-F5344CB8AC3E}">
        <p14:creationId xmlns:p14="http://schemas.microsoft.com/office/powerpoint/2010/main" val="891408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230" y="1615065"/>
            <a:ext cx="2419252" cy="523220"/>
          </a:xfrm>
          <a:prstGeom prst="rect">
            <a:avLst/>
          </a:prstGeom>
          <a:noFill/>
        </p:spPr>
        <p:txBody>
          <a:bodyPr wrap="none" rtlCol="0">
            <a:spAutoFit/>
          </a:bodyPr>
          <a:lstStyle/>
          <a:p>
            <a:r>
              <a:rPr lang="en-US" sz="2800" b="1" dirty="0">
                <a:solidFill>
                  <a:srgbClr val="FF0000"/>
                </a:solidFill>
              </a:rPr>
              <a:t>Google Scholar</a:t>
            </a:r>
          </a:p>
        </p:txBody>
      </p:sp>
      <p:pic>
        <p:nvPicPr>
          <p:cNvPr id="5" name="Picture 4"/>
          <p:cNvPicPr>
            <a:picLocks noChangeAspect="1"/>
          </p:cNvPicPr>
          <p:nvPr/>
        </p:nvPicPr>
        <p:blipFill>
          <a:blip r:embed="rId2"/>
          <a:stretch>
            <a:fillRect/>
          </a:stretch>
        </p:blipFill>
        <p:spPr>
          <a:xfrm>
            <a:off x="5423"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46</a:t>
            </a:fld>
            <a:endParaRPr lang="en-US"/>
          </a:p>
        </p:txBody>
      </p:sp>
      <p:sp>
        <p:nvSpPr>
          <p:cNvPr id="7" name="Rectangle 6"/>
          <p:cNvSpPr/>
          <p:nvPr/>
        </p:nvSpPr>
        <p:spPr>
          <a:xfrm>
            <a:off x="1752600" y="2275764"/>
            <a:ext cx="990600" cy="228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1752600" y="2504364"/>
            <a:ext cx="1143000" cy="2337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 y="2138285"/>
            <a:ext cx="9110867" cy="4218066"/>
          </a:xfrm>
          <a:prstGeom prst="rect">
            <a:avLst/>
          </a:prstGeom>
        </p:spPr>
      </p:pic>
    </p:spTree>
    <p:extLst>
      <p:ext uri="{BB962C8B-B14F-4D97-AF65-F5344CB8AC3E}">
        <p14:creationId xmlns:p14="http://schemas.microsoft.com/office/powerpoint/2010/main" val="1576005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3"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47</a:t>
            </a:fld>
            <a:endParaRPr lang="en-US"/>
          </a:p>
        </p:txBody>
      </p:sp>
      <p:sp>
        <p:nvSpPr>
          <p:cNvPr id="7" name="Rectangle 6"/>
          <p:cNvSpPr/>
          <p:nvPr/>
        </p:nvSpPr>
        <p:spPr>
          <a:xfrm>
            <a:off x="1752600" y="2275764"/>
            <a:ext cx="990600" cy="228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1752600" y="2504364"/>
            <a:ext cx="1143000" cy="2337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 y="1762124"/>
            <a:ext cx="9134475" cy="4527552"/>
          </a:xfrm>
          <a:prstGeom prst="rect">
            <a:avLst/>
          </a:prstGeom>
        </p:spPr>
      </p:pic>
    </p:spTree>
    <p:extLst>
      <p:ext uri="{BB962C8B-B14F-4D97-AF65-F5344CB8AC3E}">
        <p14:creationId xmlns:p14="http://schemas.microsoft.com/office/powerpoint/2010/main" val="113723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3"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48</a:t>
            </a:fld>
            <a:endParaRPr lang="en-US"/>
          </a:p>
        </p:txBody>
      </p:sp>
      <p:sp>
        <p:nvSpPr>
          <p:cNvPr id="7" name="Rectangle 6"/>
          <p:cNvSpPr/>
          <p:nvPr/>
        </p:nvSpPr>
        <p:spPr>
          <a:xfrm>
            <a:off x="1752600" y="2275764"/>
            <a:ext cx="990600" cy="228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1752600" y="2504364"/>
            <a:ext cx="1143000" cy="2337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 y="1828799"/>
            <a:ext cx="9138577" cy="4527551"/>
          </a:xfrm>
          <a:prstGeom prst="rect">
            <a:avLst/>
          </a:prstGeom>
        </p:spPr>
      </p:pic>
    </p:spTree>
    <p:extLst>
      <p:ext uri="{BB962C8B-B14F-4D97-AF65-F5344CB8AC3E}">
        <p14:creationId xmlns:p14="http://schemas.microsoft.com/office/powerpoint/2010/main" val="192182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648" y="1726664"/>
            <a:ext cx="7886700" cy="524671"/>
          </a:xfrm>
        </p:spPr>
        <p:txBody>
          <a:bodyPr>
            <a:normAutofit/>
          </a:bodyPr>
          <a:lstStyle/>
          <a:p>
            <a:pPr algn="ctr"/>
            <a:r>
              <a:rPr lang="en-US" sz="2400" b="1" dirty="0">
                <a:latin typeface="Cooper Black" panose="0208090404030B020404" pitchFamily="18" charset="0"/>
              </a:rPr>
              <a:t>Journal Finders</a:t>
            </a:r>
          </a:p>
        </p:txBody>
      </p:sp>
      <p:sp>
        <p:nvSpPr>
          <p:cNvPr id="3" name="Content Placeholder 2"/>
          <p:cNvSpPr>
            <a:spLocks noGrp="1"/>
          </p:cNvSpPr>
          <p:nvPr>
            <p:ph idx="1"/>
          </p:nvPr>
        </p:nvSpPr>
        <p:spPr>
          <a:xfrm>
            <a:off x="2626112" y="2319222"/>
            <a:ext cx="6517888" cy="609600"/>
          </a:xfrm>
        </p:spPr>
        <p:txBody>
          <a:bodyPr/>
          <a:lstStyle/>
          <a:p>
            <a:pPr marL="0" indent="0">
              <a:buNone/>
            </a:pPr>
            <a:r>
              <a:rPr lang="en-US" b="1" dirty="0">
                <a:solidFill>
                  <a:srgbClr val="FF0000"/>
                </a:solidFill>
              </a:rPr>
              <a:t>https://journalfinder.elsevier.com/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167" t="8545" r="16666" b="1386"/>
          <a:stretch/>
        </p:blipFill>
        <p:spPr>
          <a:xfrm>
            <a:off x="268428" y="2893741"/>
            <a:ext cx="4378570" cy="3429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166" t="9909" r="15833" b="2995"/>
          <a:stretch/>
        </p:blipFill>
        <p:spPr>
          <a:xfrm>
            <a:off x="4534652" y="2825854"/>
            <a:ext cx="4572000" cy="3429000"/>
          </a:xfrm>
          <a:prstGeom prst="rect">
            <a:avLst/>
          </a:prstGeom>
        </p:spPr>
      </p:pic>
      <p:pic>
        <p:nvPicPr>
          <p:cNvPr id="6" name="Picture 5"/>
          <p:cNvPicPr>
            <a:picLocks noChangeAspect="1"/>
          </p:cNvPicPr>
          <p:nvPr/>
        </p:nvPicPr>
        <p:blipFill>
          <a:blip r:embed="rId4"/>
          <a:stretch>
            <a:fillRect/>
          </a:stretch>
        </p:blipFill>
        <p:spPr>
          <a:xfrm>
            <a:off x="-20782" y="0"/>
            <a:ext cx="9110868" cy="1676400"/>
          </a:xfrm>
          <a:prstGeom prst="rect">
            <a:avLst/>
          </a:prstGeom>
        </p:spPr>
      </p:pic>
      <p:sp>
        <p:nvSpPr>
          <p:cNvPr id="7" name="Slide Number Placeholder 6"/>
          <p:cNvSpPr>
            <a:spLocks noGrp="1"/>
          </p:cNvSpPr>
          <p:nvPr>
            <p:ph type="sldNum" sz="quarter" idx="12"/>
          </p:nvPr>
        </p:nvSpPr>
        <p:spPr/>
        <p:txBody>
          <a:bodyPr/>
          <a:lstStyle/>
          <a:p>
            <a:fld id="{BC2DCC5D-3F66-429F-AE45-E4613ABE423F}" type="slidenum">
              <a:rPr lang="en-US" smtClean="0"/>
              <a:pPr/>
              <a:t>49</a:t>
            </a:fld>
            <a:endParaRPr lang="en-US" dirty="0"/>
          </a:p>
        </p:txBody>
      </p:sp>
    </p:spTree>
    <p:extLst>
      <p:ext uri="{BB962C8B-B14F-4D97-AF65-F5344CB8AC3E}">
        <p14:creationId xmlns:p14="http://schemas.microsoft.com/office/powerpoint/2010/main" val="198255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ser2\Desktop\Capturegbhnjm.PNG"/>
          <p:cNvPicPr>
            <a:picLocks noChangeAspect="1" noChangeArrowheads="1"/>
          </p:cNvPicPr>
          <p:nvPr/>
        </p:nvPicPr>
        <p:blipFill rotWithShape="1">
          <a:blip r:embed="rId2">
            <a:extLst>
              <a:ext uri="{28A0092B-C50C-407E-A947-70E740481C1C}">
                <a14:useLocalDpi xmlns:a14="http://schemas.microsoft.com/office/drawing/2010/main" val="0"/>
              </a:ext>
            </a:extLst>
          </a:blip>
          <a:srcRect l="15215" t="20805" r="16720" b="6926"/>
          <a:stretch/>
        </p:blipFill>
        <p:spPr bwMode="auto">
          <a:xfrm>
            <a:off x="533400" y="1632472"/>
            <a:ext cx="6400800" cy="497003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62000" y="5410200"/>
            <a:ext cx="12954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423"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5</a:t>
            </a:fld>
            <a:endParaRPr lang="en-US"/>
          </a:p>
        </p:txBody>
      </p:sp>
      <p:sp>
        <p:nvSpPr>
          <p:cNvPr id="5" name="Rectangle 4"/>
          <p:cNvSpPr/>
          <p:nvPr/>
        </p:nvSpPr>
        <p:spPr>
          <a:xfrm>
            <a:off x="1066800" y="576590"/>
            <a:ext cx="723900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b="1" dirty="0"/>
              <a:t>1. Check the journal's reputation and webpage</a:t>
            </a:r>
            <a:endParaRPr lang="en-US" sz="2800" dirty="0"/>
          </a:p>
        </p:txBody>
      </p:sp>
    </p:spTree>
    <p:extLst>
      <p:ext uri="{BB962C8B-B14F-4D97-AF65-F5344CB8AC3E}">
        <p14:creationId xmlns:p14="http://schemas.microsoft.com/office/powerpoint/2010/main" val="576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648" y="1726664"/>
            <a:ext cx="7886700" cy="524671"/>
          </a:xfrm>
        </p:spPr>
        <p:txBody>
          <a:bodyPr>
            <a:normAutofit/>
          </a:bodyPr>
          <a:lstStyle/>
          <a:p>
            <a:pPr algn="ctr"/>
            <a:r>
              <a:rPr lang="en-US" sz="2400" b="1" dirty="0">
                <a:latin typeface="Cooper Black" panose="0208090404030B020404" pitchFamily="18" charset="0"/>
              </a:rPr>
              <a:t>Journal Finders</a:t>
            </a:r>
          </a:p>
        </p:txBody>
      </p:sp>
      <p:sp>
        <p:nvSpPr>
          <p:cNvPr id="3" name="Content Placeholder 2"/>
          <p:cNvSpPr>
            <a:spLocks noGrp="1"/>
          </p:cNvSpPr>
          <p:nvPr>
            <p:ph idx="1"/>
          </p:nvPr>
        </p:nvSpPr>
        <p:spPr>
          <a:xfrm>
            <a:off x="2626112" y="2319222"/>
            <a:ext cx="6517888" cy="609600"/>
          </a:xfrm>
        </p:spPr>
        <p:txBody>
          <a:bodyPr/>
          <a:lstStyle/>
          <a:p>
            <a:pPr marL="0" indent="0">
              <a:buNone/>
            </a:pPr>
            <a:r>
              <a:rPr lang="en-US" b="1" dirty="0">
                <a:solidFill>
                  <a:srgbClr val="FF0000"/>
                </a:solidFill>
              </a:rPr>
              <a:t>https://journalfinder.elsevier.com/</a:t>
            </a:r>
          </a:p>
        </p:txBody>
      </p:sp>
      <p:pic>
        <p:nvPicPr>
          <p:cNvPr id="6" name="Picture 5"/>
          <p:cNvPicPr>
            <a:picLocks noChangeAspect="1"/>
          </p:cNvPicPr>
          <p:nvPr/>
        </p:nvPicPr>
        <p:blipFill>
          <a:blip r:embed="rId2"/>
          <a:stretch>
            <a:fillRect/>
          </a:stretch>
        </p:blipFill>
        <p:spPr>
          <a:xfrm>
            <a:off x="-20782" y="0"/>
            <a:ext cx="9110868" cy="1676400"/>
          </a:xfrm>
          <a:prstGeom prst="rect">
            <a:avLst/>
          </a:prstGeom>
        </p:spPr>
      </p:pic>
      <p:sp>
        <p:nvSpPr>
          <p:cNvPr id="7" name="Slide Number Placeholder 6"/>
          <p:cNvSpPr>
            <a:spLocks noGrp="1"/>
          </p:cNvSpPr>
          <p:nvPr>
            <p:ph type="sldNum" sz="quarter" idx="12"/>
          </p:nvPr>
        </p:nvSpPr>
        <p:spPr/>
        <p:txBody>
          <a:bodyPr/>
          <a:lstStyle/>
          <a:p>
            <a:fld id="{BC2DCC5D-3F66-429F-AE45-E4613ABE423F}" type="slidenum">
              <a:rPr lang="en-US" smtClean="0"/>
              <a:pPr/>
              <a:t>50</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43200"/>
            <a:ext cx="9115425" cy="3512702"/>
          </a:xfrm>
          <a:prstGeom prst="rect">
            <a:avLst/>
          </a:prstGeom>
        </p:spPr>
      </p:pic>
    </p:spTree>
    <p:extLst>
      <p:ext uri="{BB962C8B-B14F-4D97-AF65-F5344CB8AC3E}">
        <p14:creationId xmlns:p14="http://schemas.microsoft.com/office/powerpoint/2010/main" val="351236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263" y="1746681"/>
            <a:ext cx="5813474" cy="940919"/>
          </a:xfrm>
        </p:spPr>
        <p:txBody>
          <a:bodyPr>
            <a:normAutofit/>
          </a:bodyPr>
          <a:lstStyle/>
          <a:p>
            <a:pPr algn="ctr"/>
            <a:r>
              <a:rPr lang="en-US" sz="4400" b="1" dirty="0">
                <a:solidFill>
                  <a:srgbClr val="00B050"/>
                </a:solidFill>
              </a:rPr>
              <a:t>Journal finders</a:t>
            </a:r>
          </a:p>
        </p:txBody>
      </p:sp>
      <p:sp>
        <p:nvSpPr>
          <p:cNvPr id="3" name="Content Placeholder 2"/>
          <p:cNvSpPr>
            <a:spLocks noGrp="1"/>
          </p:cNvSpPr>
          <p:nvPr>
            <p:ph idx="1"/>
          </p:nvPr>
        </p:nvSpPr>
        <p:spPr>
          <a:xfrm>
            <a:off x="3052305" y="3642284"/>
            <a:ext cx="5772150" cy="1735299"/>
          </a:xfrm>
        </p:spPr>
        <p:txBody>
          <a:bodyPr>
            <a:normAutofit/>
          </a:bodyPr>
          <a:lstStyle/>
          <a:p>
            <a:r>
              <a:rPr lang="en-US" sz="2400" b="1" dirty="0">
                <a:hlinkClick r:id="rId2"/>
              </a:rPr>
              <a:t>https://journalfinder.elsevier.com/</a:t>
            </a:r>
            <a:endParaRPr lang="en-US" sz="2400" b="1" dirty="0"/>
          </a:p>
          <a:p>
            <a:r>
              <a:rPr lang="en-US" sz="2400" b="1" dirty="0">
                <a:hlinkClick r:id="rId3"/>
              </a:rPr>
              <a:t>https://journalsuggester.springer.com/</a:t>
            </a:r>
            <a:endParaRPr lang="en-US" sz="2400" b="1" dirty="0"/>
          </a:p>
          <a:p>
            <a:r>
              <a:rPr lang="en-US" sz="2400" b="1" dirty="0">
                <a:hlinkClick r:id="rId4"/>
              </a:rPr>
              <a:t>https://journalfinder.wiley.com/</a:t>
            </a:r>
            <a:endParaRPr lang="en-US" sz="2400" b="1" dirty="0"/>
          </a:p>
        </p:txBody>
      </p:sp>
      <p:sp>
        <p:nvSpPr>
          <p:cNvPr id="8" name="Slide Number Placeholder 7"/>
          <p:cNvSpPr>
            <a:spLocks noGrp="1"/>
          </p:cNvSpPr>
          <p:nvPr>
            <p:ph type="sldNum" sz="quarter" idx="12"/>
          </p:nvPr>
        </p:nvSpPr>
        <p:spPr/>
        <p:txBody>
          <a:bodyPr/>
          <a:lstStyle/>
          <a:p>
            <a:fld id="{ECECEF36-BFCB-4EA0-9F91-64FC63E435AE}" type="slidenum">
              <a:rPr lang="en-US" smtClean="0"/>
              <a:t>51</a:t>
            </a:fld>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542" y="4678339"/>
            <a:ext cx="1321058" cy="194377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733" y="4995757"/>
            <a:ext cx="2664137" cy="13089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70368">
            <a:off x="140590" y="2327363"/>
            <a:ext cx="3451805" cy="153160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9547" b="89737" l="2073" r="97805">
                        <a14:foregroundMark x1="26707" y1="40811" x2="26707" y2="40811"/>
                        <a14:foregroundMark x1="24756" y1="38186" x2="24756" y2="38186"/>
                        <a14:foregroundMark x1="44756" y1="29594" x2="44756" y2="29594"/>
                        <a14:foregroundMark x1="51585" y1="66587" x2="51585" y2="66587"/>
                        <a14:foregroundMark x1="94024" y1="86635" x2="94024" y2="86635"/>
                        <a14:foregroundMark x1="96220" y1="22912" x2="96220" y2="22912"/>
                        <a14:foregroundMark x1="5854" y1="19809" x2="5854" y2="19809"/>
                        <a14:foregroundMark x1="18902" y1="27924" x2="18902" y2="27924"/>
                        <a14:backgroundMark x1="4512" y1="5251" x2="4512" y2="5251"/>
                      </a14:backgroundRemoval>
                    </a14:imgEffect>
                  </a14:imgLayer>
                </a14:imgProps>
              </a:ext>
              <a:ext uri="{28A0092B-C50C-407E-A947-70E740481C1C}">
                <a14:useLocalDpi xmlns:a14="http://schemas.microsoft.com/office/drawing/2010/main" val="0"/>
              </a:ext>
            </a:extLst>
          </a:blip>
          <a:stretch>
            <a:fillRect/>
          </a:stretch>
        </p:blipFill>
        <p:spPr>
          <a:xfrm>
            <a:off x="4981906" y="2857024"/>
            <a:ext cx="1305200" cy="88923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10"/>
          <a:stretch>
            <a:fillRect/>
          </a:stretch>
        </p:blipFill>
        <p:spPr>
          <a:xfrm>
            <a:off x="-20782" y="0"/>
            <a:ext cx="9110868" cy="167640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074834">
            <a:off x="2382093" y="5607922"/>
            <a:ext cx="3645147" cy="657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1708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C:\Users\user2\Desktop\werft.PNG"/>
          <p:cNvPicPr>
            <a:picLocks noChangeAspect="1" noChangeArrowheads="1"/>
          </p:cNvPicPr>
          <p:nvPr/>
        </p:nvPicPr>
        <p:blipFill rotWithShape="1">
          <a:blip r:embed="rId2">
            <a:extLst>
              <a:ext uri="{28A0092B-C50C-407E-A947-70E740481C1C}">
                <a14:useLocalDpi xmlns:a14="http://schemas.microsoft.com/office/drawing/2010/main" val="0"/>
              </a:ext>
            </a:extLst>
          </a:blip>
          <a:srcRect l="10919" t="8345" r="11379" b="47701"/>
          <a:stretch/>
        </p:blipFill>
        <p:spPr bwMode="auto">
          <a:xfrm>
            <a:off x="265240" y="2668624"/>
            <a:ext cx="8843464" cy="251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0782" y="0"/>
            <a:ext cx="9110868" cy="1676400"/>
          </a:xfrm>
          <a:prstGeom prst="rect">
            <a:avLst/>
          </a:prstGeom>
        </p:spPr>
      </p:pic>
      <p:sp>
        <p:nvSpPr>
          <p:cNvPr id="5" name="Rectangle 4"/>
          <p:cNvSpPr/>
          <p:nvPr/>
        </p:nvSpPr>
        <p:spPr>
          <a:xfrm>
            <a:off x="2480986" y="1987846"/>
            <a:ext cx="4411977" cy="461665"/>
          </a:xfrm>
          <a:prstGeom prst="rect">
            <a:avLst/>
          </a:prstGeom>
        </p:spPr>
        <p:txBody>
          <a:bodyPr wrap="none">
            <a:spAutoFit/>
          </a:bodyPr>
          <a:lstStyle/>
          <a:p>
            <a:pPr algn="ctr"/>
            <a:r>
              <a:rPr lang="en-US" sz="2400" b="1" dirty="0">
                <a:solidFill>
                  <a:schemeClr val="accent6">
                    <a:lumMod val="75000"/>
                  </a:schemeClr>
                </a:solidFill>
                <a:cs typeface="AP Yekan bold" pitchFamily="2" charset="-78"/>
              </a:rPr>
              <a:t>Selecting </a:t>
            </a:r>
            <a:r>
              <a:rPr lang="en-US" sz="2400" b="1" dirty="0">
                <a:solidFill>
                  <a:schemeClr val="accent6">
                    <a:lumMod val="75000"/>
                  </a:schemeClr>
                </a:solidFill>
              </a:rPr>
              <a:t>base on resource finder</a:t>
            </a:r>
          </a:p>
        </p:txBody>
      </p:sp>
      <p:sp>
        <p:nvSpPr>
          <p:cNvPr id="2" name="Slide Number Placeholder 1"/>
          <p:cNvSpPr>
            <a:spLocks noGrp="1"/>
          </p:cNvSpPr>
          <p:nvPr>
            <p:ph type="sldNum" sz="quarter" idx="12"/>
          </p:nvPr>
        </p:nvSpPr>
        <p:spPr/>
        <p:txBody>
          <a:bodyPr/>
          <a:lstStyle/>
          <a:p>
            <a:fld id="{BC2DCC5D-3F66-429F-AE45-E4613ABE423F}" type="slidenum">
              <a:rPr lang="en-US" smtClean="0"/>
              <a:t>52</a:t>
            </a:fld>
            <a:endParaRPr lang="en-US"/>
          </a:p>
        </p:txBody>
      </p:sp>
    </p:spTree>
    <p:extLst>
      <p:ext uri="{BB962C8B-B14F-4D97-AF65-F5344CB8AC3E}">
        <p14:creationId xmlns:p14="http://schemas.microsoft.com/office/powerpoint/2010/main" val="1411489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53</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1161"/>
            <a:ext cx="9110868" cy="4675189"/>
          </a:xfrm>
          <a:prstGeom prst="rect">
            <a:avLst/>
          </a:prstGeom>
        </p:spPr>
      </p:pic>
    </p:spTree>
    <p:extLst>
      <p:ext uri="{BB962C8B-B14F-4D97-AF65-F5344CB8AC3E}">
        <p14:creationId xmlns:p14="http://schemas.microsoft.com/office/powerpoint/2010/main" val="54788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user2\Desktop\edfsgr.PNG"/>
          <p:cNvPicPr>
            <a:picLocks noChangeAspect="1" noChangeArrowheads="1"/>
          </p:cNvPicPr>
          <p:nvPr/>
        </p:nvPicPr>
        <p:blipFill rotWithShape="1">
          <a:blip r:embed="rId2">
            <a:extLst>
              <a:ext uri="{28A0092B-C50C-407E-A947-70E740481C1C}">
                <a14:useLocalDpi xmlns:a14="http://schemas.microsoft.com/office/drawing/2010/main" val="0"/>
              </a:ext>
            </a:extLst>
          </a:blip>
          <a:srcRect l="1034" t="8529" r="2758" b="5955"/>
          <a:stretch/>
        </p:blipFill>
        <p:spPr bwMode="auto">
          <a:xfrm>
            <a:off x="609600" y="2286000"/>
            <a:ext cx="8051889" cy="4412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34146" y="1676400"/>
            <a:ext cx="4030014" cy="461665"/>
          </a:xfrm>
          <a:prstGeom prst="rect">
            <a:avLst/>
          </a:prstGeom>
        </p:spPr>
        <p:txBody>
          <a:bodyPr wrap="none">
            <a:spAutoFit/>
          </a:bodyPr>
          <a:lstStyle/>
          <a:p>
            <a:pPr algn="ctr"/>
            <a:r>
              <a:rPr lang="en-US" sz="2400" b="1" dirty="0">
                <a:solidFill>
                  <a:schemeClr val="accent6">
                    <a:lumMod val="75000"/>
                  </a:schemeClr>
                </a:solidFill>
                <a:cs typeface="AP Yekan bold" pitchFamily="2" charset="-78"/>
              </a:rPr>
              <a:t>Selecting </a:t>
            </a:r>
            <a:r>
              <a:rPr lang="en-US" sz="2400" b="1" dirty="0">
                <a:solidFill>
                  <a:schemeClr val="accent6">
                    <a:lumMod val="75000"/>
                  </a:schemeClr>
                </a:solidFill>
              </a:rPr>
              <a:t>base on subject area</a:t>
            </a:r>
          </a:p>
        </p:txBody>
      </p:sp>
      <p:pic>
        <p:nvPicPr>
          <p:cNvPr id="5" name="Picture 4"/>
          <p:cNvPicPr>
            <a:picLocks noChangeAspect="1"/>
          </p:cNvPicPr>
          <p:nvPr/>
        </p:nvPicPr>
        <p:blipFill>
          <a:blip r:embed="rId3"/>
          <a:stretch>
            <a:fillRect/>
          </a:stretch>
        </p:blipFill>
        <p:spPr>
          <a:xfrm>
            <a:off x="0"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54</a:t>
            </a:fld>
            <a:endParaRPr lang="en-US"/>
          </a:p>
        </p:txBody>
      </p:sp>
    </p:spTree>
    <p:extLst>
      <p:ext uri="{BB962C8B-B14F-4D97-AF65-F5344CB8AC3E}">
        <p14:creationId xmlns:p14="http://schemas.microsoft.com/office/powerpoint/2010/main" val="922906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2\Desktop\Capturekl;ok.PNG"/>
          <p:cNvPicPr>
            <a:picLocks noChangeAspect="1" noChangeArrowheads="1"/>
          </p:cNvPicPr>
          <p:nvPr/>
        </p:nvPicPr>
        <p:blipFill rotWithShape="1">
          <a:blip r:embed="rId2">
            <a:extLst>
              <a:ext uri="{28A0092B-C50C-407E-A947-70E740481C1C}">
                <a14:useLocalDpi xmlns:a14="http://schemas.microsoft.com/office/drawing/2010/main" val="0"/>
              </a:ext>
            </a:extLst>
          </a:blip>
          <a:srcRect t="8161" r="2873" b="4667"/>
          <a:stretch/>
        </p:blipFill>
        <p:spPr bwMode="auto">
          <a:xfrm>
            <a:off x="1066800" y="2117009"/>
            <a:ext cx="7744027" cy="43439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5400000">
            <a:off x="-918287" y="3890086"/>
            <a:ext cx="3425105" cy="369332"/>
          </a:xfrm>
          <a:prstGeom prst="rect">
            <a:avLst/>
          </a:prstGeom>
          <a:noFill/>
        </p:spPr>
        <p:txBody>
          <a:bodyPr wrap="none" rtlCol="0">
            <a:spAutoFit/>
          </a:bodyPr>
          <a:lstStyle/>
          <a:p>
            <a:r>
              <a:rPr lang="en-US" b="1" dirty="0">
                <a:solidFill>
                  <a:srgbClr val="FF0000"/>
                </a:solidFill>
              </a:rPr>
              <a:t>Applied Organometallic chemistry</a:t>
            </a:r>
          </a:p>
        </p:txBody>
      </p:sp>
      <p:sp>
        <p:nvSpPr>
          <p:cNvPr id="4" name="Rectangle 3"/>
          <p:cNvSpPr/>
          <p:nvPr/>
        </p:nvSpPr>
        <p:spPr>
          <a:xfrm>
            <a:off x="1524000" y="1557634"/>
            <a:ext cx="6423233" cy="461665"/>
          </a:xfrm>
          <a:prstGeom prst="rect">
            <a:avLst/>
          </a:prstGeom>
        </p:spPr>
        <p:txBody>
          <a:bodyPr wrap="none">
            <a:spAutoFit/>
          </a:bodyPr>
          <a:lstStyle/>
          <a:p>
            <a:r>
              <a:rPr lang="en-US" sz="2400" b="1" dirty="0">
                <a:solidFill>
                  <a:schemeClr val="accent6">
                    <a:lumMod val="75000"/>
                  </a:schemeClr>
                </a:solidFill>
                <a:cs typeface="AP Yekan bold" pitchFamily="2" charset="-78"/>
              </a:rPr>
              <a:t>Selecting </a:t>
            </a:r>
            <a:r>
              <a:rPr lang="en-US" sz="2400" b="1" dirty="0">
                <a:solidFill>
                  <a:schemeClr val="accent6">
                    <a:lumMod val="75000"/>
                  </a:schemeClr>
                </a:solidFill>
              </a:rPr>
              <a:t>base on country and territory in Scopus</a:t>
            </a:r>
          </a:p>
        </p:txBody>
      </p:sp>
      <p:pic>
        <p:nvPicPr>
          <p:cNvPr id="5" name="Picture 4"/>
          <p:cNvPicPr>
            <a:picLocks noChangeAspect="1"/>
          </p:cNvPicPr>
          <p:nvPr/>
        </p:nvPicPr>
        <p:blipFill>
          <a:blip r:embed="rId3"/>
          <a:stretch>
            <a:fillRect/>
          </a:stretch>
        </p:blipFill>
        <p:spPr>
          <a:xfrm>
            <a:off x="-20782" y="0"/>
            <a:ext cx="9110868" cy="1676400"/>
          </a:xfrm>
          <a:prstGeom prst="rect">
            <a:avLst/>
          </a:prstGeom>
        </p:spPr>
      </p:pic>
      <p:sp>
        <p:nvSpPr>
          <p:cNvPr id="6" name="Slide Number Placeholder 5"/>
          <p:cNvSpPr>
            <a:spLocks noGrp="1"/>
          </p:cNvSpPr>
          <p:nvPr>
            <p:ph type="sldNum" sz="quarter" idx="12"/>
          </p:nvPr>
        </p:nvSpPr>
        <p:spPr/>
        <p:txBody>
          <a:bodyPr/>
          <a:lstStyle/>
          <a:p>
            <a:fld id="{BC2DCC5D-3F66-429F-AE45-E4613ABE423F}" type="slidenum">
              <a:rPr lang="en-US" smtClean="0"/>
              <a:t>55</a:t>
            </a:fld>
            <a:endParaRPr lang="en-US"/>
          </a:p>
        </p:txBody>
      </p:sp>
    </p:spTree>
    <p:extLst>
      <p:ext uri="{BB962C8B-B14F-4D97-AF65-F5344CB8AC3E}">
        <p14:creationId xmlns:p14="http://schemas.microsoft.com/office/powerpoint/2010/main" val="4050295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276" y="1643986"/>
            <a:ext cx="7772400" cy="533401"/>
          </a:xfrm>
        </p:spPr>
        <p:txBody>
          <a:bodyPr>
            <a:normAutofit/>
          </a:bodyPr>
          <a:lstStyle/>
          <a:p>
            <a:r>
              <a:rPr lang="en-US" sz="2400" b="1" dirty="0">
                <a:solidFill>
                  <a:schemeClr val="accent6">
                    <a:lumMod val="75000"/>
                  </a:schemeClr>
                </a:solidFill>
                <a:latin typeface="+mn-lt"/>
                <a:cs typeface="AP Yekan bold" pitchFamily="2" charset="-78"/>
              </a:rPr>
              <a:t>Selecting </a:t>
            </a:r>
            <a:r>
              <a:rPr lang="en-US" sz="2400" b="1" dirty="0">
                <a:solidFill>
                  <a:schemeClr val="accent6">
                    <a:lumMod val="75000"/>
                  </a:schemeClr>
                </a:solidFill>
                <a:latin typeface="+mn-lt"/>
              </a:rPr>
              <a:t>base on aim and scope of Journal </a:t>
            </a:r>
          </a:p>
        </p:txBody>
      </p:sp>
      <p:pic>
        <p:nvPicPr>
          <p:cNvPr id="50179" name="Picture 3" descr="C:\Users\user2\Desktop\rt56t.PNG"/>
          <p:cNvPicPr>
            <a:picLocks noChangeAspect="1" noChangeArrowheads="1"/>
          </p:cNvPicPr>
          <p:nvPr/>
        </p:nvPicPr>
        <p:blipFill rotWithShape="1">
          <a:blip r:embed="rId2">
            <a:extLst>
              <a:ext uri="{28A0092B-C50C-407E-A947-70E740481C1C}">
                <a14:useLocalDpi xmlns:a14="http://schemas.microsoft.com/office/drawing/2010/main" val="0"/>
              </a:ext>
            </a:extLst>
          </a:blip>
          <a:srcRect l="15747" t="11839" r="16666" b="4233"/>
          <a:stretch/>
        </p:blipFill>
        <p:spPr bwMode="auto">
          <a:xfrm>
            <a:off x="908076" y="2286000"/>
            <a:ext cx="7162800" cy="42284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56</a:t>
            </a:fld>
            <a:endParaRPr lang="en-US"/>
          </a:p>
        </p:txBody>
      </p:sp>
    </p:spTree>
    <p:extLst>
      <p:ext uri="{BB962C8B-B14F-4D97-AF65-F5344CB8AC3E}">
        <p14:creationId xmlns:p14="http://schemas.microsoft.com/office/powerpoint/2010/main" val="2895282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ireza\Desktop\Captur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775244" cy="39119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6249" y="1676400"/>
            <a:ext cx="5334345" cy="461665"/>
          </a:xfrm>
          <a:prstGeom prst="rect">
            <a:avLst/>
          </a:prstGeom>
        </p:spPr>
        <p:txBody>
          <a:bodyPr wrap="none">
            <a:spAutoFit/>
          </a:bodyPr>
          <a:lstStyle/>
          <a:p>
            <a:r>
              <a:rPr lang="en-US" sz="2400" b="1" dirty="0">
                <a:solidFill>
                  <a:schemeClr val="accent6">
                    <a:lumMod val="75000"/>
                  </a:schemeClr>
                </a:solidFill>
                <a:cs typeface="AP Yekan bold" pitchFamily="2" charset="-78"/>
              </a:rPr>
              <a:t>Selecting </a:t>
            </a:r>
            <a:r>
              <a:rPr lang="en-US" sz="2400" b="1" dirty="0">
                <a:solidFill>
                  <a:schemeClr val="accent6">
                    <a:lumMod val="75000"/>
                  </a:schemeClr>
                </a:solidFill>
              </a:rPr>
              <a:t>base on the interest of journal </a:t>
            </a:r>
            <a:endParaRPr lang="en-US" sz="2400" dirty="0"/>
          </a:p>
        </p:txBody>
      </p:sp>
      <p:pic>
        <p:nvPicPr>
          <p:cNvPr id="4" name="Picture 3"/>
          <p:cNvPicPr>
            <a:picLocks noChangeAspect="1"/>
          </p:cNvPicPr>
          <p:nvPr/>
        </p:nvPicPr>
        <p:blipFill>
          <a:blip r:embed="rId3"/>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57</a:t>
            </a:fld>
            <a:endParaRPr lang="en-US" dirty="0"/>
          </a:p>
        </p:txBody>
      </p:sp>
    </p:spTree>
    <p:extLst>
      <p:ext uri="{BB962C8B-B14F-4D97-AF65-F5344CB8AC3E}">
        <p14:creationId xmlns:p14="http://schemas.microsoft.com/office/powerpoint/2010/main" val="603411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58</a:t>
            </a:fld>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15" y="2412724"/>
            <a:ext cx="8633433" cy="3725521"/>
          </a:xfrm>
          <a:prstGeom prst="rect">
            <a:avLst/>
          </a:prstGeom>
        </p:spPr>
      </p:pic>
    </p:spTree>
    <p:extLst>
      <p:ext uri="{BB962C8B-B14F-4D97-AF65-F5344CB8AC3E}">
        <p14:creationId xmlns:p14="http://schemas.microsoft.com/office/powerpoint/2010/main" val="2564821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59</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2138065"/>
            <a:ext cx="9164782" cy="4218286"/>
          </a:xfrm>
          <a:prstGeom prst="rect">
            <a:avLst/>
          </a:prstGeom>
        </p:spPr>
      </p:pic>
    </p:spTree>
    <p:extLst>
      <p:ext uri="{BB962C8B-B14F-4D97-AF65-F5344CB8AC3E}">
        <p14:creationId xmlns:p14="http://schemas.microsoft.com/office/powerpoint/2010/main" val="103538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user2\Desktop\Capture';l,k.PNG"/>
          <p:cNvPicPr>
            <a:picLocks noChangeAspect="1" noChangeArrowheads="1"/>
          </p:cNvPicPr>
          <p:nvPr/>
        </p:nvPicPr>
        <p:blipFill rotWithShape="1">
          <a:blip r:embed="rId2">
            <a:extLst>
              <a:ext uri="{28A0092B-C50C-407E-A947-70E740481C1C}">
                <a14:useLocalDpi xmlns:a14="http://schemas.microsoft.com/office/drawing/2010/main" val="0"/>
              </a:ext>
            </a:extLst>
          </a:blip>
          <a:srcRect l="13692" t="16942" r="38894" b="16437"/>
          <a:stretch/>
        </p:blipFill>
        <p:spPr bwMode="auto">
          <a:xfrm>
            <a:off x="669162" y="1669474"/>
            <a:ext cx="7408038" cy="489476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429000" y="2209800"/>
            <a:ext cx="44196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7709" y="-6927"/>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t>6</a:t>
            </a:fld>
            <a:endParaRPr lang="en-US"/>
          </a:p>
        </p:txBody>
      </p:sp>
    </p:spTree>
    <p:extLst>
      <p:ext uri="{BB962C8B-B14F-4D97-AF65-F5344CB8AC3E}">
        <p14:creationId xmlns:p14="http://schemas.microsoft.com/office/powerpoint/2010/main" val="18297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60</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6301"/>
            <a:ext cx="9144001" cy="4238480"/>
          </a:xfrm>
          <a:prstGeom prst="rect">
            <a:avLst/>
          </a:prstGeom>
        </p:spPr>
      </p:pic>
    </p:spTree>
    <p:extLst>
      <p:ext uri="{BB962C8B-B14F-4D97-AF65-F5344CB8AC3E}">
        <p14:creationId xmlns:p14="http://schemas.microsoft.com/office/powerpoint/2010/main" val="2226711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61</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2362200"/>
            <a:ext cx="9110868" cy="3994151"/>
          </a:xfrm>
          <a:prstGeom prst="rect">
            <a:avLst/>
          </a:prstGeom>
        </p:spPr>
      </p:pic>
    </p:spTree>
    <p:extLst>
      <p:ext uri="{BB962C8B-B14F-4D97-AF65-F5344CB8AC3E}">
        <p14:creationId xmlns:p14="http://schemas.microsoft.com/office/powerpoint/2010/main" val="2209639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62</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4948"/>
            <a:ext cx="9090086" cy="4061403"/>
          </a:xfrm>
          <a:prstGeom prst="rect">
            <a:avLst/>
          </a:prstGeom>
        </p:spPr>
      </p:pic>
    </p:spTree>
    <p:extLst>
      <p:ext uri="{BB962C8B-B14F-4D97-AF65-F5344CB8AC3E}">
        <p14:creationId xmlns:p14="http://schemas.microsoft.com/office/powerpoint/2010/main" val="239207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63</a:t>
            </a:fld>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 y="2171402"/>
            <a:ext cx="9056749" cy="4043592"/>
          </a:xfrm>
          <a:prstGeom prst="rect">
            <a:avLst/>
          </a:prstGeom>
        </p:spPr>
      </p:pic>
    </p:spTree>
    <p:extLst>
      <p:ext uri="{BB962C8B-B14F-4D97-AF65-F5344CB8AC3E}">
        <p14:creationId xmlns:p14="http://schemas.microsoft.com/office/powerpoint/2010/main" val="1487968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64</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066"/>
            <a:ext cx="9090086" cy="4218286"/>
          </a:xfrm>
          <a:prstGeom prst="rect">
            <a:avLst/>
          </a:prstGeom>
        </p:spPr>
      </p:pic>
    </p:spTree>
    <p:extLst>
      <p:ext uri="{BB962C8B-B14F-4D97-AF65-F5344CB8AC3E}">
        <p14:creationId xmlns:p14="http://schemas.microsoft.com/office/powerpoint/2010/main" val="2017992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6487" y="1676400"/>
            <a:ext cx="6750887" cy="461665"/>
          </a:xfrm>
          <a:prstGeom prst="rect">
            <a:avLst/>
          </a:prstGeom>
        </p:spPr>
        <p:txBody>
          <a:bodyPr wrap="none">
            <a:spAutoFit/>
          </a:bodyPr>
          <a:lstStyle/>
          <a:p>
            <a:r>
              <a:rPr lang="en-US" sz="2400" b="1" dirty="0">
                <a:solidFill>
                  <a:schemeClr val="accent6">
                    <a:lumMod val="75000"/>
                  </a:schemeClr>
                </a:solidFill>
                <a:cs typeface="AP Yekan bold" pitchFamily="2" charset="-78"/>
              </a:rPr>
              <a:t>Journal findings by indexing database analysis tools</a:t>
            </a:r>
          </a:p>
        </p:txBody>
      </p:sp>
      <p:pic>
        <p:nvPicPr>
          <p:cNvPr id="4" name="Picture 3"/>
          <p:cNvPicPr>
            <a:picLocks noChangeAspect="1"/>
          </p:cNvPicPr>
          <p:nvPr/>
        </p:nvPicPr>
        <p:blipFill>
          <a:blip r:embed="rId2"/>
          <a:stretch>
            <a:fillRect/>
          </a:stretch>
        </p:blipFill>
        <p:spPr>
          <a:xfrm>
            <a:off x="-20782" y="0"/>
            <a:ext cx="9110868" cy="1676400"/>
          </a:xfrm>
          <a:prstGeom prst="rect">
            <a:avLst/>
          </a:prstGeom>
        </p:spPr>
      </p:pic>
      <p:sp>
        <p:nvSpPr>
          <p:cNvPr id="3" name="Slide Number Placeholder 2"/>
          <p:cNvSpPr>
            <a:spLocks noGrp="1"/>
          </p:cNvSpPr>
          <p:nvPr>
            <p:ph type="sldNum" sz="quarter" idx="12"/>
          </p:nvPr>
        </p:nvSpPr>
        <p:spPr/>
        <p:txBody>
          <a:bodyPr/>
          <a:lstStyle/>
          <a:p>
            <a:fld id="{BC2DCC5D-3F66-429F-AE45-E4613ABE423F}" type="slidenum">
              <a:rPr lang="en-US" smtClean="0"/>
              <a:pPr/>
              <a:t>65</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78" y="2138065"/>
            <a:ext cx="8373644" cy="4218286"/>
          </a:xfrm>
          <a:prstGeom prst="rect">
            <a:avLst/>
          </a:prstGeom>
        </p:spPr>
      </p:pic>
    </p:spTree>
    <p:extLst>
      <p:ext uri="{BB962C8B-B14F-4D97-AF65-F5344CB8AC3E}">
        <p14:creationId xmlns:p14="http://schemas.microsoft.com/office/powerpoint/2010/main" val="3969534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85800"/>
            <a:ext cx="6448678" cy="616915"/>
          </a:xfrm>
        </p:spPr>
        <p:txBody>
          <a:bodyPr>
            <a:noAutofit/>
          </a:bodyPr>
          <a:lstStyle/>
          <a:p>
            <a:pPr algn="ctr"/>
            <a:r>
              <a:rPr lang="en-US" sz="4000" b="1" dirty="0">
                <a:latin typeface="Century Gothic" panose="020B0502020202020204" pitchFamily="34" charset="0"/>
              </a:rPr>
              <a:t>Chance: </a:t>
            </a:r>
            <a:r>
              <a:rPr lang="en-US" b="1" dirty="0">
                <a:latin typeface="Century Gothic" panose="020B0502020202020204" pitchFamily="34" charset="0"/>
              </a:rPr>
              <a:t>Last but not least!</a:t>
            </a:r>
          </a:p>
        </p:txBody>
      </p:sp>
      <p:sp>
        <p:nvSpPr>
          <p:cNvPr id="3" name="Content Placeholder 2"/>
          <p:cNvSpPr>
            <a:spLocks noGrp="1"/>
          </p:cNvSpPr>
          <p:nvPr>
            <p:ph idx="1"/>
          </p:nvPr>
        </p:nvSpPr>
        <p:spPr/>
        <p:txBody>
          <a:bodyPr>
            <a:normAutofit/>
          </a:bodyPr>
          <a:lstStyle/>
          <a:p>
            <a:pPr marL="0" indent="0" algn="r" rtl="1">
              <a:buNone/>
            </a:pPr>
            <a:r>
              <a:rPr lang="fa-IR" sz="2400" dirty="0">
                <a:latin typeface="Tahoma" panose="020B0604030504040204" pitchFamily="34" charset="0"/>
                <a:ea typeface="Tahoma" panose="020B0604030504040204" pitchFamily="34" charset="0"/>
                <a:cs typeface="Tahoma" panose="020B0604030504040204" pitchFamily="34" charset="0"/>
              </a:rPr>
              <a:t>کسي که گفته:</a:t>
            </a:r>
          </a:p>
          <a:p>
            <a:pPr marL="0" indent="0" algn="r" rtl="1">
              <a:buNone/>
            </a:pPr>
            <a:r>
              <a:rPr lang="fa-IR" sz="2400" dirty="0">
                <a:latin typeface="Tahoma" panose="020B0604030504040204" pitchFamily="34" charset="0"/>
                <a:ea typeface="Tahoma" panose="020B0604030504040204" pitchFamily="34" charset="0"/>
                <a:cs typeface="Tahoma" panose="020B0604030504040204" pitchFamily="34" charset="0"/>
              </a:rPr>
              <a:t>"ترجيح مي دهم خوش شانس باشم تا خوب"</a:t>
            </a:r>
          </a:p>
          <a:p>
            <a:pPr marL="0" indent="0" algn="r" rtl="1">
              <a:buNone/>
            </a:pPr>
            <a:r>
              <a:rPr lang="fa-IR" sz="2400" dirty="0">
                <a:latin typeface="Tahoma" panose="020B0604030504040204" pitchFamily="34" charset="0"/>
                <a:ea typeface="Tahoma" panose="020B0604030504040204" pitchFamily="34" charset="0"/>
                <a:cs typeface="Tahoma" panose="020B0604030504040204" pitchFamily="34" charset="0"/>
              </a:rPr>
              <a:t>نگاه عميقي به زندگي داشته!</a:t>
            </a:r>
          </a:p>
          <a:p>
            <a:pPr marL="0" indent="0" algn="r" rtl="1">
              <a:buNone/>
            </a:pPr>
            <a:endParaRPr lang="fa-IR" sz="2000" dirty="0">
              <a:cs typeface="2  Zar" panose="00000400000000000000" pitchFamily="2" charset="-78"/>
            </a:endParaRPr>
          </a:p>
          <a:p>
            <a:pPr marL="0" indent="0" algn="r" rtl="1">
              <a:buNone/>
            </a:pPr>
            <a:r>
              <a:rPr lang="en-US" sz="2000" b="1" dirty="0">
                <a:latin typeface="Times New Roman" panose="02020603050405020304" pitchFamily="18" charset="0"/>
                <a:cs typeface="Times New Roman" panose="02020603050405020304" pitchFamily="18" charset="0"/>
              </a:rPr>
              <a:t>Woody Allen</a:t>
            </a:r>
          </a:p>
        </p:txBody>
      </p:sp>
      <p:sp>
        <p:nvSpPr>
          <p:cNvPr id="4" name="Slide Number Placeholder 3"/>
          <p:cNvSpPr>
            <a:spLocks noGrp="1"/>
          </p:cNvSpPr>
          <p:nvPr>
            <p:ph type="sldNum" sz="quarter" idx="12"/>
          </p:nvPr>
        </p:nvSpPr>
        <p:spPr/>
        <p:txBody>
          <a:bodyPr/>
          <a:lstStyle/>
          <a:p>
            <a:fld id="{ECECEF36-BFCB-4EA0-9F91-64FC63E435AE}" type="slidenum">
              <a:rPr lang="en-US" smtClean="0"/>
              <a:t>66</a:t>
            </a:fld>
            <a:endParaRPr lang="en-US"/>
          </a:p>
        </p:txBody>
      </p:sp>
    </p:spTree>
    <p:extLst>
      <p:ext uri="{BB962C8B-B14F-4D97-AF65-F5344CB8AC3E}">
        <p14:creationId xmlns:p14="http://schemas.microsoft.com/office/powerpoint/2010/main" val="3721205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990600"/>
            <a:ext cx="8077200" cy="708025"/>
          </a:xfrm>
        </p:spPr>
        <p:txBody>
          <a:bodyPr>
            <a:normAutofit/>
          </a:bodyPr>
          <a:lstStyle/>
          <a:p>
            <a:pPr algn="ctr"/>
            <a:r>
              <a:rPr lang="en-US" sz="4000" b="1" dirty="0">
                <a:solidFill>
                  <a:schemeClr val="tx1"/>
                </a:solidFill>
              </a:rPr>
              <a:t>How do I write waiver request letter?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52" y="2286000"/>
            <a:ext cx="5664093" cy="3343275"/>
          </a:xfrm>
          <a:prstGeom prst="rect">
            <a:avLst/>
          </a:prstGeom>
        </p:spPr>
      </p:pic>
    </p:spTree>
    <p:extLst>
      <p:ext uri="{BB962C8B-B14F-4D97-AF65-F5344CB8AC3E}">
        <p14:creationId xmlns:p14="http://schemas.microsoft.com/office/powerpoint/2010/main" val="1633267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a:off x="342900" y="1457758"/>
            <a:ext cx="8458200" cy="5078313"/>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rPr>
              <a:t>June 14,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rPr>
              <a:t>Dear Editor,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endParaRPr>
          </a:p>
          <a:p>
            <a:pPr lvl="0" algn="just" eaLnBrk="0" fontAlgn="base" hangingPunct="0">
              <a:spcBef>
                <a:spcPct val="0"/>
              </a:spcBef>
              <a:spcAft>
                <a:spcPct val="0"/>
              </a:spcAf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 am the corresponding author of this study entitled ”XXX".  I am living in Iran, one of the </a:t>
            </a:r>
            <a:r>
              <a:rPr lang="en-US" dirty="0">
                <a:solidFill>
                  <a:srgbClr val="FF0000"/>
                </a:solidFill>
                <a:latin typeface="Times New Roman" panose="02020603050405020304" pitchFamily="18" charset="0"/>
                <a:cs typeface="Times New Roman" panose="02020603050405020304" pitchFamily="18" charset="0"/>
              </a:rPr>
              <a:t>upper-middle-income economies</a:t>
            </a:r>
            <a:r>
              <a:rPr lang="en-US" dirty="0">
                <a:latin typeface="Times New Roman" panose="02020603050405020304" pitchFamily="18" charset="0"/>
                <a:cs typeface="Times New Roman" panose="02020603050405020304" pitchFamily="18" charset="0"/>
              </a:rPr>
              <a:t>, </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and currently do not have any funding.  Therefore, kindly request you to waive the fee for our article publishing charges. I look forward to hearing from you.</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Best regards,</a:t>
            </a:r>
          </a:p>
          <a:p>
            <a:r>
              <a:rPr lang="en-US" dirty="0">
                <a:latin typeface="Times New Roman" panose="02020603050405020304" pitchFamily="18" charset="0"/>
                <a:cs typeface="Times New Roman" panose="02020603050405020304" pitchFamily="18" charset="0"/>
              </a:rPr>
              <a:t>XXX, Ph.D.</a:t>
            </a:r>
          </a:p>
          <a:p>
            <a:r>
              <a:rPr lang="en-US" dirty="0"/>
              <a:t>Research Assistance Professor</a:t>
            </a:r>
          </a:p>
          <a:p>
            <a:pPr lvl="0" algn="just" eaLnBrk="0" fontAlgn="base" hangingPunct="0">
              <a:spcBef>
                <a:spcPct val="0"/>
              </a:spcBef>
              <a:spcAft>
                <a:spcPct val="0"/>
              </a:spcAft>
            </a:pPr>
            <a:endPar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charset="0"/>
            </a:endParaRPr>
          </a:p>
        </p:txBody>
      </p:sp>
      <p:sp>
        <p:nvSpPr>
          <p:cNvPr id="3" name="Slide Number Placeholder 2"/>
          <p:cNvSpPr>
            <a:spLocks noGrp="1"/>
          </p:cNvSpPr>
          <p:nvPr>
            <p:ph type="sldNum" sz="quarter" idx="12"/>
          </p:nvPr>
        </p:nvSpPr>
        <p:spPr/>
        <p:txBody>
          <a:bodyPr/>
          <a:lstStyle/>
          <a:p>
            <a:fld id="{BC2DCC5D-3F66-429F-AE45-E4613ABE423F}" type="slidenum">
              <a:rPr lang="en-US" smtClean="0"/>
              <a:t>68</a:t>
            </a:fld>
            <a:endParaRPr lang="en-US"/>
          </a:p>
        </p:txBody>
      </p:sp>
      <p:sp>
        <p:nvSpPr>
          <p:cNvPr id="7" name="Rectangle 6"/>
          <p:cNvSpPr/>
          <p:nvPr/>
        </p:nvSpPr>
        <p:spPr>
          <a:xfrm>
            <a:off x="6438900" y="1000597"/>
            <a:ext cx="2362200" cy="523220"/>
          </a:xfrm>
          <a:prstGeom prst="rect">
            <a:avLst/>
          </a:prstGeom>
        </p:spPr>
        <p:txBody>
          <a:bodyPr wrap="square">
            <a:spAutoFit/>
          </a:bodyPr>
          <a:lstStyle/>
          <a:p>
            <a:r>
              <a:rPr lang="en-US" sz="1400" dirty="0"/>
              <a:t>No. 11, </a:t>
            </a:r>
            <a:r>
              <a:rPr lang="en-US" sz="1400" dirty="0" err="1"/>
              <a:t>Sardar</a:t>
            </a:r>
            <a:r>
              <a:rPr lang="en-US" sz="1400" dirty="0"/>
              <a:t> </a:t>
            </a:r>
            <a:r>
              <a:rPr lang="en-US" sz="1400" dirty="0" err="1"/>
              <a:t>Jangal</a:t>
            </a:r>
            <a:r>
              <a:rPr lang="en-US" sz="1400" dirty="0"/>
              <a:t> Road, </a:t>
            </a:r>
          </a:p>
          <a:p>
            <a:r>
              <a:rPr lang="en-US" sz="1400" dirty="0" err="1"/>
              <a:t>Razi</a:t>
            </a:r>
            <a:r>
              <a:rPr lang="en-US" sz="1400" dirty="0"/>
              <a:t> Hospital, Rasht, Iran  </a:t>
            </a:r>
          </a:p>
        </p:txBody>
      </p:sp>
      <p:pic>
        <p:nvPicPr>
          <p:cNvPr id="8" name="Picture 7"/>
          <p:cNvPicPr>
            <a:picLocks noChangeAspect="1"/>
          </p:cNvPicPr>
          <p:nvPr/>
        </p:nvPicPr>
        <p:blipFill>
          <a:blip r:embed="rId2"/>
          <a:stretch>
            <a:fillRect/>
          </a:stretch>
        </p:blipFill>
        <p:spPr>
          <a:xfrm>
            <a:off x="76200" y="1338564"/>
            <a:ext cx="2316681" cy="304826"/>
          </a:xfrm>
          <a:prstGeom prst="rect">
            <a:avLst/>
          </a:prstGeom>
        </p:spPr>
      </p:pic>
    </p:spTree>
    <p:extLst>
      <p:ext uri="{BB962C8B-B14F-4D97-AF65-F5344CB8AC3E}">
        <p14:creationId xmlns:p14="http://schemas.microsoft.com/office/powerpoint/2010/main" val="1938993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3260" y="838200"/>
            <a:ext cx="7772400" cy="784225"/>
          </a:xfrm>
        </p:spPr>
        <p:txBody>
          <a:bodyPr>
            <a:normAutofit/>
          </a:bodyPr>
          <a:lstStyle/>
          <a:p>
            <a:pPr algn="ctr"/>
            <a:r>
              <a:rPr lang="en-US" b="1" dirty="0">
                <a:solidFill>
                  <a:schemeClr val="tx1"/>
                </a:solidFill>
              </a:rPr>
              <a:t>How do I check plagiarism?</a:t>
            </a:r>
            <a:r>
              <a:rPr lang="en-US" dirty="0">
                <a:solidFill>
                  <a:schemeClr val="tx1"/>
                </a:solidFill>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438400"/>
            <a:ext cx="6570920" cy="3285460"/>
          </a:xfrm>
          <a:prstGeom prst="rect">
            <a:avLst/>
          </a:prstGeom>
        </p:spPr>
      </p:pic>
    </p:spTree>
    <p:extLst>
      <p:ext uri="{BB962C8B-B14F-4D97-AF65-F5344CB8AC3E}">
        <p14:creationId xmlns:p14="http://schemas.microsoft.com/office/powerpoint/2010/main" val="115426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15" t="9926" r="11206" b="12164"/>
          <a:stretch/>
        </p:blipFill>
        <p:spPr bwMode="auto">
          <a:xfrm>
            <a:off x="228600" y="1524000"/>
            <a:ext cx="8745483" cy="494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7</a:t>
            </a:fld>
            <a:endParaRPr lang="en-US"/>
          </a:p>
        </p:txBody>
      </p:sp>
    </p:spTree>
    <p:extLst>
      <p:ext uri="{BB962C8B-B14F-4D97-AF65-F5344CB8AC3E}">
        <p14:creationId xmlns:p14="http://schemas.microsoft.com/office/powerpoint/2010/main" val="1137304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2\Desktop\Capture 2.PNG"/>
          <p:cNvPicPr>
            <a:picLocks noChangeAspect="1" noChangeArrowheads="1"/>
          </p:cNvPicPr>
          <p:nvPr/>
        </p:nvPicPr>
        <p:blipFill rotWithShape="1">
          <a:blip r:embed="rId2">
            <a:extLst>
              <a:ext uri="{28A0092B-C50C-407E-A947-70E740481C1C}">
                <a14:useLocalDpi xmlns:a14="http://schemas.microsoft.com/office/drawing/2010/main" val="0"/>
              </a:ext>
            </a:extLst>
          </a:blip>
          <a:srcRect t="4166" b="9787"/>
          <a:stretch/>
        </p:blipFill>
        <p:spPr bwMode="auto">
          <a:xfrm>
            <a:off x="228600" y="1524000"/>
            <a:ext cx="8778240" cy="47208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C2DCC5D-3F66-429F-AE45-E4613ABE423F}" type="slidenum">
              <a:rPr lang="en-US" smtClean="0"/>
              <a:t>70</a:t>
            </a:fld>
            <a:endParaRPr lang="en-US"/>
          </a:p>
        </p:txBody>
      </p:sp>
      <p:sp>
        <p:nvSpPr>
          <p:cNvPr id="5" name="Rectangle 4"/>
          <p:cNvSpPr/>
          <p:nvPr/>
        </p:nvSpPr>
        <p:spPr>
          <a:xfrm>
            <a:off x="3048000" y="609600"/>
            <a:ext cx="3180679" cy="523220"/>
          </a:xfrm>
          <a:prstGeom prst="rect">
            <a:avLst/>
          </a:prstGeom>
        </p:spPr>
        <p:txBody>
          <a:bodyPr wrap="none">
            <a:spAutoFit/>
          </a:bodyPr>
          <a:lstStyle/>
          <a:p>
            <a:r>
              <a:rPr lang="en-US" sz="2800" b="1" dirty="0"/>
              <a:t>Plagiarism check</a:t>
            </a:r>
            <a:endParaRPr lang="en-US" sz="2800" dirty="0"/>
          </a:p>
        </p:txBody>
      </p:sp>
    </p:spTree>
    <p:extLst>
      <p:ext uri="{BB962C8B-B14F-4D97-AF65-F5344CB8AC3E}">
        <p14:creationId xmlns:p14="http://schemas.microsoft.com/office/powerpoint/2010/main" val="3067172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0"/>
            <a:ext cx="7772400" cy="708025"/>
          </a:xfrm>
        </p:spPr>
        <p:txBody>
          <a:bodyPr>
            <a:noAutofit/>
          </a:bodyPr>
          <a:lstStyle/>
          <a:p>
            <a:pPr algn="ctr" rtl="1"/>
            <a:r>
              <a:rPr lang="en-US" sz="4400" b="1" dirty="0">
                <a:solidFill>
                  <a:schemeClr val="tx1"/>
                </a:solidFill>
              </a:rPr>
              <a:t>How do I write up cover letter?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00200"/>
            <a:ext cx="3962400" cy="4603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0283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660" y="1613357"/>
            <a:ext cx="8305800" cy="6489694"/>
          </a:xfrm>
          <a:solidFill>
            <a:schemeClr val="bg1"/>
          </a:solidFill>
        </p:spPr>
        <p:txBody>
          <a:bodyPr>
            <a:noAutofit/>
          </a:bodyPr>
          <a:lstStyle/>
          <a:p>
            <a:pPr marL="0" indent="0">
              <a:buNone/>
            </a:pPr>
            <a:r>
              <a:rPr lang="en-US" sz="800" dirty="0"/>
              <a:t>29 January, 2019</a:t>
            </a:r>
          </a:p>
          <a:p>
            <a:pPr marL="0" indent="0">
              <a:buNone/>
            </a:pPr>
            <a:r>
              <a:rPr lang="en-US" sz="800" dirty="0"/>
              <a:t> </a:t>
            </a:r>
          </a:p>
          <a:p>
            <a:pPr marL="0" indent="0" algn="l">
              <a:buNone/>
            </a:pPr>
            <a:r>
              <a:rPr lang="en-US" sz="1000" b="1" dirty="0"/>
              <a:t>Dear Editor,</a:t>
            </a:r>
          </a:p>
          <a:p>
            <a:pPr marL="0" indent="0" algn="just">
              <a:buNone/>
            </a:pPr>
            <a:r>
              <a:rPr lang="en-US" sz="1000" b="1" dirty="0"/>
              <a:t>    </a:t>
            </a:r>
            <a:r>
              <a:rPr lang="en-US" sz="1000" dirty="0"/>
              <a:t>This wrote to confirm the manuscript submission for consideration of publication in “</a:t>
            </a:r>
            <a:r>
              <a:rPr lang="en-US" sz="1000" i="1" dirty="0"/>
              <a:t>XXX</a:t>
            </a:r>
            <a:r>
              <a:rPr lang="en-US" sz="1000" dirty="0"/>
              <a:t>”. The manuscript is entitled “XXX”.</a:t>
            </a:r>
            <a:r>
              <a:rPr lang="en-US" sz="1000" i="1" dirty="0"/>
              <a:t> </a:t>
            </a:r>
            <a:r>
              <a:rPr lang="en-US" sz="1000" dirty="0">
                <a:solidFill>
                  <a:srgbClr val="7030A0"/>
                </a:solidFill>
              </a:rPr>
              <a:t>The manuscript has not been submitted to another journal </a:t>
            </a:r>
            <a:r>
              <a:rPr lang="en-US" sz="1000" dirty="0"/>
              <a:t>and will </a:t>
            </a:r>
            <a:r>
              <a:rPr lang="en-US" sz="1000" dirty="0">
                <a:solidFill>
                  <a:srgbClr val="7030A0"/>
                </a:solidFill>
              </a:rPr>
              <a:t>not be published elsewhere within one year after</a:t>
            </a:r>
            <a:r>
              <a:rPr lang="en-US" sz="1000" dirty="0"/>
              <a:t> its publication in this journal. Publication in any reasonably retrievable source constitutes prior publication. Meeting abstracts or preprints do not constitute prior publication.</a:t>
            </a:r>
          </a:p>
          <a:p>
            <a:pPr marL="0" indent="0" algn="just">
              <a:buNone/>
            </a:pPr>
            <a:r>
              <a:rPr lang="en-US" sz="1000" b="1" dirty="0">
                <a:solidFill>
                  <a:srgbClr val="FF0000"/>
                </a:solidFill>
              </a:rPr>
              <a:t>The subject of this paper is about:</a:t>
            </a:r>
          </a:p>
          <a:p>
            <a:pPr marL="0" indent="0" algn="just">
              <a:buNone/>
            </a:pPr>
            <a:r>
              <a:rPr lang="en-US" sz="1000" dirty="0"/>
              <a:t>Magnesium oxide nanoparticles (25 µg.ml </a:t>
            </a:r>
            <a:r>
              <a:rPr lang="en-US" sz="1000" baseline="30000" dirty="0"/>
              <a:t>-1</a:t>
            </a:r>
            <a:r>
              <a:rPr lang="en-US" sz="1000" dirty="0"/>
              <a:t>, 20 nm) did not have any anti-tubercular effect against multi-drug-resistance </a:t>
            </a:r>
            <a:r>
              <a:rPr lang="en-US" sz="1000" i="1" dirty="0"/>
              <a:t>Mycobacterium tuberculosis. </a:t>
            </a:r>
            <a:r>
              <a:rPr lang="en-US" sz="1000" dirty="0"/>
              <a:t>Combined magnesium oxide and zinc oxide nanoparticles are useful to eliminate of multi-drug-resistance </a:t>
            </a:r>
            <a:r>
              <a:rPr lang="en-US" sz="1000" i="1" dirty="0"/>
              <a:t>Mycobacterium tuberculosis. </a:t>
            </a:r>
            <a:r>
              <a:rPr lang="en-US" sz="1000" dirty="0"/>
              <a:t>Zinc oxide nanoparticles showed toxic behavior against </a:t>
            </a:r>
            <a:r>
              <a:rPr lang="en-US" sz="1000" i="1" dirty="0"/>
              <a:t>Vero</a:t>
            </a:r>
            <a:r>
              <a:rPr lang="en-US" sz="1000" dirty="0"/>
              <a:t> and </a:t>
            </a:r>
            <a:r>
              <a:rPr lang="en-US" sz="1000" i="1" dirty="0"/>
              <a:t>HepG2</a:t>
            </a:r>
            <a:r>
              <a:rPr lang="en-US" sz="1000" dirty="0"/>
              <a:t> cell lines.</a:t>
            </a:r>
          </a:p>
          <a:p>
            <a:pPr marL="0" indent="0" algn="just">
              <a:buNone/>
            </a:pPr>
            <a:r>
              <a:rPr lang="en-US" sz="1000" dirty="0"/>
              <a:t> </a:t>
            </a:r>
            <a:r>
              <a:rPr lang="en-US" sz="1000" b="1" dirty="0">
                <a:solidFill>
                  <a:srgbClr val="FF0000"/>
                </a:solidFill>
              </a:rPr>
              <a:t>This paper adds:</a:t>
            </a:r>
          </a:p>
          <a:p>
            <a:pPr marL="0" indent="0" algn="just">
              <a:buNone/>
            </a:pPr>
            <a:r>
              <a:rPr lang="en-US" sz="1000" dirty="0"/>
              <a:t>Mixing form of magnesium oxide and zinc oxide nanoparticles could eliminate clinical isolated multi-drug-resistance </a:t>
            </a:r>
            <a:r>
              <a:rPr lang="en-US" sz="1000" i="1" dirty="0"/>
              <a:t>Mycobacterium tuberculosis </a:t>
            </a:r>
            <a:r>
              <a:rPr lang="en-US" sz="1000" dirty="0"/>
              <a:t>with the lowest toxicity. </a:t>
            </a:r>
          </a:p>
          <a:p>
            <a:pPr marL="0" indent="0" algn="just">
              <a:buNone/>
            </a:pPr>
            <a:r>
              <a:rPr lang="en-US" sz="1000" b="1" dirty="0">
                <a:solidFill>
                  <a:srgbClr val="FF0000"/>
                </a:solidFill>
              </a:rPr>
              <a:t>Summary sentence:</a:t>
            </a:r>
          </a:p>
          <a:p>
            <a:pPr marL="0" lvl="0" indent="0" algn="just">
              <a:buNone/>
            </a:pPr>
            <a:r>
              <a:rPr lang="en-US" sz="1000" dirty="0"/>
              <a:t>This work represents an advance in biomedical science because it shows that the mixture magnesium oxide and zinc oxide nanoparticles not only can inhibit growth of multi-drug-resistance </a:t>
            </a:r>
            <a:r>
              <a:rPr lang="en-US" sz="1000" i="1" dirty="0"/>
              <a:t>Mycobacterium tuberculosis</a:t>
            </a:r>
            <a:r>
              <a:rPr lang="en-US" sz="1000" dirty="0"/>
              <a:t>, but also could eliminate clinical isolated multi-drug-resistance </a:t>
            </a:r>
            <a:r>
              <a:rPr lang="en-US" sz="1000" i="1" dirty="0"/>
              <a:t>Mycobacterium tuberculosis</a:t>
            </a:r>
            <a:r>
              <a:rPr lang="en-US" sz="1000" dirty="0"/>
              <a:t> in vitro.  </a:t>
            </a:r>
          </a:p>
          <a:p>
            <a:pPr marL="0" indent="0" algn="just">
              <a:buNone/>
            </a:pPr>
            <a:r>
              <a:rPr lang="en-US" sz="1000" dirty="0"/>
              <a:t>All authors concur with the submission and the manuscript does not contain experiments using animals. The manuscript also does not contain human studies. </a:t>
            </a:r>
          </a:p>
          <a:p>
            <a:pPr marL="0" indent="0">
              <a:buNone/>
            </a:pPr>
            <a:r>
              <a:rPr lang="en-US" sz="1000" dirty="0">
                <a:latin typeface="Times New Roman" panose="02020603050405020304" pitchFamily="18" charset="0"/>
                <a:cs typeface="Times New Roman" panose="02020603050405020304" pitchFamily="18" charset="0"/>
              </a:rPr>
              <a:t>Best regards,</a:t>
            </a:r>
          </a:p>
          <a:p>
            <a:pPr marL="0" indent="0">
              <a:buNone/>
            </a:pPr>
            <a:r>
              <a:rPr lang="en-US" sz="1000" dirty="0">
                <a:latin typeface="Times New Roman" panose="02020603050405020304" pitchFamily="18" charset="0"/>
                <a:cs typeface="Times New Roman" panose="02020603050405020304" pitchFamily="18" charset="0"/>
              </a:rPr>
              <a:t>XXX, Ph.D.</a:t>
            </a:r>
          </a:p>
          <a:p>
            <a:pPr marL="0" indent="0">
              <a:buNone/>
            </a:pPr>
            <a:r>
              <a:rPr lang="en-US" sz="1000" dirty="0"/>
              <a:t>Research Assistance Professor</a:t>
            </a:r>
          </a:p>
        </p:txBody>
      </p:sp>
      <p:pic>
        <p:nvPicPr>
          <p:cNvPr id="4" name="Picture 3" descr="لگوی ری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933450" cy="8961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C2DCC5D-3F66-429F-AE45-E4613ABE423F}" type="slidenum">
              <a:rPr lang="en-US" smtClean="0"/>
              <a:t>72</a:t>
            </a:fld>
            <a:endParaRPr lang="en-US"/>
          </a:p>
        </p:txBody>
      </p:sp>
      <p:sp>
        <p:nvSpPr>
          <p:cNvPr id="5" name="Rectangle 4"/>
          <p:cNvSpPr/>
          <p:nvPr/>
        </p:nvSpPr>
        <p:spPr>
          <a:xfrm>
            <a:off x="4171950" y="874693"/>
            <a:ext cx="4572000" cy="738664"/>
          </a:xfrm>
          <a:prstGeom prst="rect">
            <a:avLst/>
          </a:prstGeom>
        </p:spPr>
        <p:txBody>
          <a:bodyPr>
            <a:spAutoFit/>
          </a:bodyPr>
          <a:lstStyle/>
          <a:p>
            <a:pPr algn="r"/>
            <a:r>
              <a:rPr lang="en-US" sz="1100" dirty="0"/>
              <a:t>No. 11, </a:t>
            </a:r>
            <a:r>
              <a:rPr lang="en-US" sz="1100" dirty="0" err="1"/>
              <a:t>Sardar</a:t>
            </a:r>
            <a:r>
              <a:rPr lang="en-US" sz="1100" dirty="0"/>
              <a:t> </a:t>
            </a:r>
            <a:r>
              <a:rPr lang="en-US" sz="1100" dirty="0" err="1"/>
              <a:t>Jangal</a:t>
            </a:r>
            <a:r>
              <a:rPr lang="en-US" sz="1100" dirty="0"/>
              <a:t> Road, </a:t>
            </a:r>
          </a:p>
          <a:p>
            <a:pPr algn="r"/>
            <a:r>
              <a:rPr lang="en-US" sz="1100" dirty="0" err="1"/>
              <a:t>Razi</a:t>
            </a:r>
            <a:r>
              <a:rPr lang="en-US" sz="1100" dirty="0"/>
              <a:t> Hospital, Rasht, Iran  </a:t>
            </a:r>
          </a:p>
          <a:p>
            <a:endParaRPr lang="en-US" sz="2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1091612"/>
            <a:ext cx="2316681" cy="304826"/>
          </a:xfrm>
          <a:prstGeom prst="rect">
            <a:avLst/>
          </a:prstGeom>
        </p:spPr>
      </p:pic>
    </p:spTree>
    <p:extLst>
      <p:ext uri="{BB962C8B-B14F-4D97-AF65-F5344CB8AC3E}">
        <p14:creationId xmlns:p14="http://schemas.microsoft.com/office/powerpoint/2010/main" val="2544801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962400"/>
            <a:ext cx="7772400" cy="1470025"/>
          </a:xfrm>
        </p:spPr>
        <p:txBody>
          <a:bodyPr>
            <a:normAutofit/>
          </a:bodyPr>
          <a:lstStyle/>
          <a:p>
            <a:pPr algn="ctr" rtl="1"/>
            <a:r>
              <a:rPr lang="en-US" sz="4000" b="1" dirty="0">
                <a:solidFill>
                  <a:schemeClr val="tx1"/>
                </a:solidFill>
              </a:rPr>
              <a:t>How do I write comment to Editor?</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000" b="26667"/>
          <a:stretch/>
        </p:blipFill>
        <p:spPr>
          <a:xfrm>
            <a:off x="1600200" y="783884"/>
            <a:ext cx="5490614" cy="3162594"/>
          </a:xfrm>
          <a:prstGeom prst="rect">
            <a:avLst/>
          </a:prstGeom>
        </p:spPr>
      </p:pic>
    </p:spTree>
    <p:extLst>
      <p:ext uri="{BB962C8B-B14F-4D97-AF65-F5344CB8AC3E}">
        <p14:creationId xmlns:p14="http://schemas.microsoft.com/office/powerpoint/2010/main" val="2629278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160" y="1219201"/>
            <a:ext cx="8229600" cy="5210168"/>
          </a:xfrm>
          <a:solidFill>
            <a:schemeClr val="bg1"/>
          </a:solidFill>
        </p:spPr>
        <p:txBody>
          <a:bodyPr>
            <a:noAutofit/>
          </a:bodyPr>
          <a:lstStyle/>
          <a:p>
            <a:pPr marL="0" indent="0" algn="r">
              <a:buNone/>
            </a:pPr>
            <a:r>
              <a:rPr lang="en-US" sz="1050" dirty="0"/>
              <a:t>No. 11, </a:t>
            </a:r>
            <a:r>
              <a:rPr lang="en-US" sz="1050" dirty="0" err="1"/>
              <a:t>Sardar</a:t>
            </a:r>
            <a:r>
              <a:rPr lang="en-US" sz="1050" dirty="0"/>
              <a:t> </a:t>
            </a:r>
            <a:r>
              <a:rPr lang="en-US" sz="1050" dirty="0" err="1"/>
              <a:t>Jangal</a:t>
            </a:r>
            <a:r>
              <a:rPr lang="en-US" sz="1050" dirty="0"/>
              <a:t> Road, </a:t>
            </a:r>
          </a:p>
          <a:p>
            <a:pPr marL="0" indent="0" algn="r">
              <a:buNone/>
            </a:pPr>
            <a:r>
              <a:rPr lang="en-US" sz="1050" dirty="0" err="1"/>
              <a:t>Razi</a:t>
            </a:r>
            <a:r>
              <a:rPr lang="en-US" sz="1050" dirty="0"/>
              <a:t> Hospital, Rasht, Iran  </a:t>
            </a:r>
          </a:p>
          <a:p>
            <a:pPr marL="0" indent="0">
              <a:buNone/>
            </a:pPr>
            <a:endParaRPr lang="en-US" sz="1100" dirty="0">
              <a:latin typeface="Times New Roman" panose="02020603050405020304" pitchFamily="18" charset="0"/>
              <a:cs typeface="Times New Roman" panose="02020603050405020304" pitchFamily="18" charset="0"/>
            </a:endParaRPr>
          </a:p>
          <a:p>
            <a:pPr marL="0" indent="0">
              <a:buNone/>
            </a:pPr>
            <a:r>
              <a:rPr lang="en-US" sz="1100" dirty="0">
                <a:latin typeface="Times New Roman" panose="02020603050405020304" pitchFamily="18" charset="0"/>
                <a:cs typeface="Times New Roman" panose="02020603050405020304" pitchFamily="18" charset="0"/>
              </a:rPr>
              <a:t>29 January, 2019</a:t>
            </a:r>
            <a:endParaRPr lang="en-US" sz="16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Dear Prof. XXX,</a:t>
            </a:r>
          </a:p>
          <a:p>
            <a:pPr marL="0" indent="0">
              <a:buNone/>
            </a:pPr>
            <a:endParaRPr lang="en-US" sz="1200" dirty="0">
              <a:latin typeface="Times New Roman" panose="02020603050405020304" pitchFamily="18" charset="0"/>
              <a:cs typeface="Times New Roman" panose="02020603050405020304" pitchFamily="18" charset="0"/>
            </a:endParaRPr>
          </a:p>
          <a:p>
            <a:pPr marL="0" indent="0" algn="just">
              <a:buNone/>
            </a:pPr>
            <a:r>
              <a:rPr lang="en-US" sz="1200" dirty="0">
                <a:latin typeface="Times New Roman" panose="02020603050405020304" pitchFamily="18" charset="0"/>
                <a:cs typeface="Times New Roman" panose="02020603050405020304" pitchFamily="18" charset="0"/>
              </a:rPr>
              <a:t>    Authors of the present study have long research experiences in the inhibitory effect of metallic nanoparticles to of </a:t>
            </a:r>
            <a:r>
              <a:rPr lang="en-US" sz="1200" i="1" dirty="0">
                <a:latin typeface="Times New Roman" panose="02020603050405020304" pitchFamily="18" charset="0"/>
                <a:cs typeface="Times New Roman" panose="02020603050405020304" pitchFamily="18" charset="0"/>
              </a:rPr>
              <a:t>Mycobacterium tuberculosis</a:t>
            </a:r>
            <a:r>
              <a:rPr lang="en-US" sz="1200" dirty="0">
                <a:latin typeface="Times New Roman" panose="02020603050405020304" pitchFamily="18" charset="0"/>
                <a:cs typeface="Times New Roman" panose="02020603050405020304" pitchFamily="18" charset="0"/>
              </a:rPr>
              <a:t> into the infected macrophage, particularly anti-tubercular and intracellular effects of mixed silver and zinc oxide nanoparticle on TB infected human macrophages cell lines (THP-1). To date, several works of them on this field published and cited multiple times by other researchers. In the present article, authors with addressing to growing threat of TB and limited therapeutic option reviewed available articles to introducing new treatment approach by metallic nanoparticles of which inhibit </a:t>
            </a:r>
            <a:r>
              <a:rPr lang="en-US" sz="1200" dirty="0" err="1">
                <a:latin typeface="Times New Roman" panose="02020603050405020304" pitchFamily="18" charset="0"/>
                <a:cs typeface="Times New Roman" panose="02020603050405020304" pitchFamily="18" charset="0"/>
              </a:rPr>
              <a:t>Mtb</a:t>
            </a:r>
            <a:r>
              <a:rPr lang="en-US" sz="1200" dirty="0">
                <a:latin typeface="Times New Roman" panose="02020603050405020304" pitchFamily="18" charset="0"/>
                <a:cs typeface="Times New Roman" panose="02020603050405020304" pitchFamily="18" charset="0"/>
              </a:rPr>
              <a:t>/MDR-TB after phagocytosis into the phagolysosomes of macrophages.</a:t>
            </a:r>
          </a:p>
          <a:p>
            <a:pPr marL="0" indent="0" algn="just">
              <a:buNone/>
            </a:pPr>
            <a:r>
              <a:rPr lang="en-US" sz="1200" dirty="0">
                <a:latin typeface="Times New Roman" panose="02020603050405020304" pitchFamily="18" charset="0"/>
                <a:cs typeface="Times New Roman" panose="02020603050405020304" pitchFamily="18" charset="0"/>
              </a:rPr>
              <a:t> </a:t>
            </a:r>
          </a:p>
          <a:p>
            <a:pPr marL="0" indent="0">
              <a:buNone/>
            </a:pPr>
            <a:r>
              <a:rPr lang="en-US" sz="1200" dirty="0">
                <a:latin typeface="Times New Roman" panose="02020603050405020304" pitchFamily="18" charset="0"/>
                <a:cs typeface="Times New Roman" panose="02020603050405020304" pitchFamily="18" charset="0"/>
              </a:rPr>
              <a:t>Best regards,</a:t>
            </a:r>
          </a:p>
          <a:p>
            <a:pPr marL="0" indent="0">
              <a:buNone/>
            </a:pPr>
            <a:r>
              <a:rPr lang="en-US" sz="1200" dirty="0">
                <a:latin typeface="Times New Roman" panose="02020603050405020304" pitchFamily="18" charset="0"/>
                <a:cs typeface="Times New Roman" panose="02020603050405020304" pitchFamily="18" charset="0"/>
              </a:rPr>
              <a:t>XXX, Ph.D.</a:t>
            </a:r>
          </a:p>
          <a:p>
            <a:pPr marL="0" indent="0">
              <a:buNone/>
            </a:pPr>
            <a:r>
              <a:rPr lang="en-US" sz="1200" dirty="0"/>
              <a:t>Research Assistance Professor</a:t>
            </a:r>
          </a:p>
          <a:p>
            <a:pPr marL="0" indent="0">
              <a:buNone/>
            </a:pP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4" name="Picture 3" descr="لگوی ری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41" y="304800"/>
            <a:ext cx="1016000" cy="9753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C2DCC5D-3F66-429F-AE45-E4613ABE423F}" type="slidenum">
              <a:rPr lang="en-US" smtClean="0"/>
              <a:t>74</a:t>
            </a:fld>
            <a:endParaRPr lang="en-US"/>
          </a:p>
        </p:txBody>
      </p:sp>
      <p:pic>
        <p:nvPicPr>
          <p:cNvPr id="5" name="Picture 4"/>
          <p:cNvPicPr>
            <a:picLocks noChangeAspect="1"/>
          </p:cNvPicPr>
          <p:nvPr/>
        </p:nvPicPr>
        <p:blipFill>
          <a:blip r:embed="rId3"/>
          <a:stretch>
            <a:fillRect/>
          </a:stretch>
        </p:blipFill>
        <p:spPr>
          <a:xfrm>
            <a:off x="304800" y="1303197"/>
            <a:ext cx="2316681" cy="304826"/>
          </a:xfrm>
          <a:prstGeom prst="rect">
            <a:avLst/>
          </a:prstGeom>
        </p:spPr>
      </p:pic>
    </p:spTree>
    <p:extLst>
      <p:ext uri="{BB962C8B-B14F-4D97-AF65-F5344CB8AC3E}">
        <p14:creationId xmlns:p14="http://schemas.microsoft.com/office/powerpoint/2010/main" val="1269382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828800"/>
            <a:ext cx="7924800" cy="2387600"/>
          </a:xfrm>
        </p:spPr>
        <p:txBody>
          <a:bodyPr/>
          <a:lstStyle/>
          <a:p>
            <a:r>
              <a:rPr lang="en-US" b="1" dirty="0">
                <a:solidFill>
                  <a:srgbClr val="FF0000"/>
                </a:solidFill>
                <a:latin typeface="+mn-lt"/>
              </a:rPr>
              <a:t>How to Increase the Chances of Getting Published?</a:t>
            </a:r>
          </a:p>
        </p:txBody>
      </p:sp>
      <p:pic>
        <p:nvPicPr>
          <p:cNvPr id="3" name="Picture 2"/>
          <p:cNvPicPr>
            <a:picLocks noChangeAspect="1"/>
          </p:cNvPicPr>
          <p:nvPr/>
        </p:nvPicPr>
        <p:blipFill>
          <a:blip r:embed="rId2"/>
          <a:stretch>
            <a:fillRect/>
          </a:stretch>
        </p:blipFill>
        <p:spPr>
          <a:xfrm>
            <a:off x="-20782" y="0"/>
            <a:ext cx="9110868" cy="1676400"/>
          </a:xfrm>
          <a:prstGeom prst="rect">
            <a:avLst/>
          </a:prstGeom>
        </p:spPr>
      </p:pic>
      <p:sp>
        <p:nvSpPr>
          <p:cNvPr id="4" name="Slide Number Placeholder 3"/>
          <p:cNvSpPr>
            <a:spLocks noGrp="1"/>
          </p:cNvSpPr>
          <p:nvPr>
            <p:ph type="sldNum" sz="quarter" idx="12"/>
          </p:nvPr>
        </p:nvSpPr>
        <p:spPr/>
        <p:txBody>
          <a:bodyPr/>
          <a:lstStyle/>
          <a:p>
            <a:fld id="{BC2DCC5D-3F66-429F-AE45-E4613ABE423F}" type="slidenum">
              <a:rPr lang="en-US" smtClean="0"/>
              <a:t>75</a:t>
            </a:fld>
            <a:endParaRPr lang="en-US"/>
          </a:p>
        </p:txBody>
      </p:sp>
    </p:spTree>
    <p:extLst>
      <p:ext uri="{BB962C8B-B14F-4D97-AF65-F5344CB8AC3E}">
        <p14:creationId xmlns:p14="http://schemas.microsoft.com/office/powerpoint/2010/main" val="1137416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0904" y="374275"/>
            <a:ext cx="6683765" cy="1280890"/>
          </a:xfrm>
        </p:spPr>
        <p:txBody>
          <a:bodyPr>
            <a:normAutofit/>
          </a:bodyPr>
          <a:lstStyle/>
          <a:p>
            <a:pPr algn="ctr"/>
            <a:r>
              <a:rPr lang="en-US" sz="3200" b="1" dirty="0">
                <a:solidFill>
                  <a:schemeClr val="tx1"/>
                </a:solidFill>
              </a:rPr>
              <a:t>Who is your superstar?</a:t>
            </a:r>
            <a:br>
              <a:rPr lang="en-US" sz="2800" b="1" dirty="0">
                <a:solidFill>
                  <a:schemeClr val="tx1"/>
                </a:solidFill>
              </a:rPr>
            </a:br>
            <a:r>
              <a:rPr lang="en-US" sz="2800" b="1" dirty="0">
                <a:solidFill>
                  <a:schemeClr val="tx1"/>
                </a:solidFill>
              </a:rPr>
              <a:t>“The role of corresponding author reputation”</a:t>
            </a:r>
          </a:p>
        </p:txBody>
      </p:sp>
      <p:sp>
        <p:nvSpPr>
          <p:cNvPr id="2" name="Slide Number Placeholder 1"/>
          <p:cNvSpPr>
            <a:spLocks noGrp="1"/>
          </p:cNvSpPr>
          <p:nvPr>
            <p:ph type="sldNum" sz="quarter" idx="12"/>
          </p:nvPr>
        </p:nvSpPr>
        <p:spPr/>
        <p:txBody>
          <a:bodyPr/>
          <a:lstStyle/>
          <a:p>
            <a:fld id="{ECECEF36-BFCB-4EA0-9F91-64FC63E435AE}" type="slidenum">
              <a:rPr lang="en-US" smtClean="0"/>
              <a:t>76</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339" b="7619"/>
          <a:stretch/>
        </p:blipFill>
        <p:spPr>
          <a:xfrm>
            <a:off x="1686515" y="1827165"/>
            <a:ext cx="6252545" cy="43291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rot="16200000">
            <a:off x="-2642176" y="2840646"/>
            <a:ext cx="6707704" cy="1233858"/>
          </a:xfrm>
          <a:prstGeom prst="rect">
            <a:avLst/>
          </a:prstGeom>
        </p:spPr>
      </p:pic>
    </p:spTree>
    <p:extLst>
      <p:ext uri="{BB962C8B-B14F-4D97-AF65-F5344CB8AC3E}">
        <p14:creationId xmlns:p14="http://schemas.microsoft.com/office/powerpoint/2010/main" val="323075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699" y="648926"/>
            <a:ext cx="6683765" cy="699723"/>
          </a:xfrm>
        </p:spPr>
        <p:txBody>
          <a:bodyPr>
            <a:noAutofit/>
          </a:bodyPr>
          <a:lstStyle/>
          <a:p>
            <a:pPr algn="ctr"/>
            <a:r>
              <a:rPr lang="en-US" sz="4000" b="1" dirty="0">
                <a:solidFill>
                  <a:schemeClr val="tx1"/>
                </a:solidFill>
              </a:rPr>
              <a:t>Social Media's Impact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144" y="1825625"/>
            <a:ext cx="7735712" cy="43513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Slide Number Placeholder 2"/>
          <p:cNvSpPr>
            <a:spLocks noGrp="1"/>
          </p:cNvSpPr>
          <p:nvPr>
            <p:ph type="sldNum" sz="quarter" idx="12"/>
          </p:nvPr>
        </p:nvSpPr>
        <p:spPr/>
        <p:txBody>
          <a:bodyPr/>
          <a:lstStyle/>
          <a:p>
            <a:fld id="{ECECEF36-BFCB-4EA0-9F91-64FC63E435AE}" type="slidenum">
              <a:rPr lang="en-US" smtClean="0"/>
              <a:t>77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515" y="4660140"/>
            <a:ext cx="1428750" cy="1905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182" y="1601061"/>
            <a:ext cx="1434501" cy="191266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90" y="4348037"/>
            <a:ext cx="1483348" cy="1977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183" y="2110434"/>
            <a:ext cx="1581321" cy="21084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8772" y="1601061"/>
            <a:ext cx="1356727" cy="1769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3033" y="4821135"/>
            <a:ext cx="1410885" cy="1881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3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0200"/>
            <a:ext cx="7886700" cy="1325563"/>
          </a:xfrm>
        </p:spPr>
        <p:txBody>
          <a:bodyPr>
            <a:normAutofit/>
          </a:bodyPr>
          <a:lstStyle/>
          <a:p>
            <a:pPr algn="ctr"/>
            <a:r>
              <a:rPr lang="en-US" sz="3600" b="1" dirty="0">
                <a:solidFill>
                  <a:schemeClr val="tx1"/>
                </a:solidFill>
              </a:rPr>
              <a:t>Favorite scientific social media </a:t>
            </a:r>
          </a:p>
        </p:txBody>
      </p:sp>
      <p:sp>
        <p:nvSpPr>
          <p:cNvPr id="3" name="Content Placeholder 2"/>
          <p:cNvSpPr>
            <a:spLocks noGrp="1"/>
          </p:cNvSpPr>
          <p:nvPr>
            <p:ph idx="1"/>
          </p:nvPr>
        </p:nvSpPr>
        <p:spPr>
          <a:xfrm>
            <a:off x="838200" y="3200400"/>
            <a:ext cx="7886700" cy="4351338"/>
          </a:xfrm>
        </p:spPr>
        <p:txBody>
          <a:bodyPr/>
          <a:lstStyle/>
          <a:p>
            <a:r>
              <a:rPr lang="en-US" sz="2000" dirty="0">
                <a:solidFill>
                  <a:schemeClr val="tx1"/>
                </a:solidFill>
                <a:hlinkClick r:id="rId2"/>
              </a:rPr>
              <a:t>https://researchgate.net</a:t>
            </a:r>
            <a:endParaRPr lang="en-US" sz="2000" dirty="0">
              <a:solidFill>
                <a:schemeClr val="tx1"/>
              </a:solidFill>
            </a:endParaRPr>
          </a:p>
          <a:p>
            <a:r>
              <a:rPr lang="en-US" sz="2000" u="sng" dirty="0">
                <a:solidFill>
                  <a:schemeClr val="tx1"/>
                </a:solidFill>
                <a:hlinkClick r:id="rId3"/>
              </a:rPr>
              <a:t>https://www.linkedin.com</a:t>
            </a:r>
          </a:p>
          <a:p>
            <a:r>
              <a:rPr lang="en-US" sz="2000" dirty="0">
                <a:solidFill>
                  <a:schemeClr val="tx1"/>
                </a:solidFill>
                <a:hlinkClick r:id="rId4"/>
              </a:rPr>
              <a:t>https://scholar.google.com</a:t>
            </a:r>
            <a:endParaRPr lang="en-US" sz="2000" dirty="0">
              <a:solidFill>
                <a:schemeClr val="tx1"/>
              </a:solidFill>
            </a:endParaRPr>
          </a:p>
          <a:p>
            <a:r>
              <a:rPr lang="en-US" sz="2000" dirty="0">
                <a:solidFill>
                  <a:schemeClr val="tx1"/>
                </a:solidFill>
                <a:hlinkClick r:id="rId5"/>
              </a:rPr>
              <a:t>http://orcid.org</a:t>
            </a:r>
            <a:endParaRPr lang="en-US" sz="2000" dirty="0">
              <a:solidFill>
                <a:schemeClr val="tx1"/>
              </a:solidFill>
            </a:endParaRPr>
          </a:p>
          <a:p>
            <a:r>
              <a:rPr lang="en-US" sz="2000" dirty="0">
                <a:solidFill>
                  <a:schemeClr val="tx1"/>
                </a:solidFill>
                <a:hlinkClick r:id="rId6"/>
              </a:rPr>
              <a:t>https://www.scopus.com</a:t>
            </a:r>
            <a:endParaRPr lang="en-US" sz="2000" dirty="0">
              <a:solidFill>
                <a:schemeClr val="tx1"/>
              </a:solidFill>
            </a:endParaRPr>
          </a:p>
          <a:p>
            <a:r>
              <a:rPr lang="en-US" sz="2000" dirty="0">
                <a:solidFill>
                  <a:schemeClr val="tx1"/>
                </a:solidFill>
                <a:hlinkClick r:id="rId7"/>
              </a:rPr>
              <a:t>https://www.academia.edu</a:t>
            </a:r>
            <a:endParaRPr lang="en-US" sz="2000" dirty="0">
              <a:solidFill>
                <a:schemeClr val="tx1"/>
              </a:solidFill>
            </a:endParaRPr>
          </a:p>
          <a:p>
            <a:endParaRPr lang="en-US" u="sng" dirty="0">
              <a:hlinkClick r:id="rId3"/>
            </a:endParaRPr>
          </a:p>
          <a:p>
            <a:endParaRPr lang="en-US" dirty="0"/>
          </a:p>
          <a:p>
            <a:endParaRPr lang="en-US" dirty="0"/>
          </a:p>
        </p:txBody>
      </p:sp>
      <p:sp>
        <p:nvSpPr>
          <p:cNvPr id="4" name="Slide Number Placeholder 3"/>
          <p:cNvSpPr>
            <a:spLocks noGrp="1"/>
          </p:cNvSpPr>
          <p:nvPr>
            <p:ph type="sldNum" sz="quarter" idx="12"/>
          </p:nvPr>
        </p:nvSpPr>
        <p:spPr/>
        <p:txBody>
          <a:bodyPr/>
          <a:lstStyle/>
          <a:p>
            <a:fld id="{ECECEF36-BFCB-4EA0-9F91-64FC63E435AE}" type="slidenum">
              <a:rPr lang="en-US" smtClean="0"/>
              <a:t>78</a:t>
            </a:fld>
            <a:endParaRPr lang="en-US"/>
          </a:p>
        </p:txBody>
      </p:sp>
      <p:pic>
        <p:nvPicPr>
          <p:cNvPr id="5" name="Picture 4"/>
          <p:cNvPicPr>
            <a:picLocks noChangeAspect="1"/>
          </p:cNvPicPr>
          <p:nvPr/>
        </p:nvPicPr>
        <p:blipFill>
          <a:blip r:embed="rId8"/>
          <a:stretch>
            <a:fillRect/>
          </a:stretch>
        </p:blipFill>
        <p:spPr>
          <a:xfrm>
            <a:off x="-20782" y="96170"/>
            <a:ext cx="9110868" cy="1676400"/>
          </a:xfrm>
          <a:prstGeom prst="rect">
            <a:avLst/>
          </a:prstGeom>
        </p:spPr>
      </p:pic>
      <p:pic>
        <p:nvPicPr>
          <p:cNvPr id="6" name="Picture 5"/>
          <p:cNvPicPr>
            <a:picLocks noChangeAspect="1"/>
          </p:cNvPicPr>
          <p:nvPr/>
        </p:nvPicPr>
        <p:blipFill>
          <a:blip r:embed="rId9"/>
          <a:stretch>
            <a:fillRect/>
          </a:stretch>
        </p:blipFill>
        <p:spPr>
          <a:xfrm>
            <a:off x="5029200" y="3653505"/>
            <a:ext cx="3276600" cy="1400175"/>
          </a:xfrm>
          <a:prstGeom prst="rect">
            <a:avLst/>
          </a:prstGeom>
        </p:spPr>
      </p:pic>
    </p:spTree>
    <p:extLst>
      <p:ext uri="{BB962C8B-B14F-4D97-AF65-F5344CB8AC3E}">
        <p14:creationId xmlns:p14="http://schemas.microsoft.com/office/powerpoint/2010/main" val="3967455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052" y="1700463"/>
            <a:ext cx="8077200" cy="635000"/>
          </a:xfrm>
        </p:spPr>
        <p:txBody>
          <a:bodyPr>
            <a:noAutofit/>
          </a:bodyPr>
          <a:lstStyle/>
          <a:p>
            <a:r>
              <a:rPr lang="en-US" sz="2800" b="1" dirty="0"/>
              <a:t>Good Translating and Good English Language Editing</a:t>
            </a:r>
          </a:p>
        </p:txBody>
      </p:sp>
      <p:pic>
        <p:nvPicPr>
          <p:cNvPr id="3" name="Picture 2"/>
          <p:cNvPicPr>
            <a:picLocks noChangeAspect="1"/>
          </p:cNvPicPr>
          <p:nvPr/>
        </p:nvPicPr>
        <p:blipFill>
          <a:blip r:embed="rId2"/>
          <a:stretch>
            <a:fillRect/>
          </a:stretch>
        </p:blipFill>
        <p:spPr>
          <a:xfrm>
            <a:off x="-20782" y="96170"/>
            <a:ext cx="9110868" cy="1676400"/>
          </a:xfrm>
          <a:prstGeom prst="rect">
            <a:avLst/>
          </a:prstGeom>
        </p:spPr>
      </p:pic>
      <p:sp>
        <p:nvSpPr>
          <p:cNvPr id="4" name="AutoShape 2" descr="Image result for grammar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BC2DCC5D-3F66-429F-AE45-E4613ABE423F}" type="slidenum">
              <a:rPr lang="en-US" smtClean="0"/>
              <a:t>79</a:t>
            </a:fld>
            <a:endParaRPr lang="en-US"/>
          </a:p>
        </p:txBody>
      </p:sp>
      <p:pic>
        <p:nvPicPr>
          <p:cNvPr id="7" name="Picture 6"/>
          <p:cNvPicPr>
            <a:picLocks noChangeAspect="1"/>
          </p:cNvPicPr>
          <p:nvPr/>
        </p:nvPicPr>
        <p:blipFill>
          <a:blip r:embed="rId3"/>
          <a:stretch>
            <a:fillRect/>
          </a:stretch>
        </p:blipFill>
        <p:spPr>
          <a:xfrm>
            <a:off x="1769461" y="2514600"/>
            <a:ext cx="5530382" cy="3952754"/>
          </a:xfrm>
          <a:prstGeom prst="rect">
            <a:avLst/>
          </a:prstGeom>
        </p:spPr>
      </p:pic>
    </p:spTree>
    <p:extLst>
      <p:ext uri="{BB962C8B-B14F-4D97-AF65-F5344CB8AC3E}">
        <p14:creationId xmlns:p14="http://schemas.microsoft.com/office/powerpoint/2010/main" val="69191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8</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76400"/>
            <a:ext cx="7316221" cy="4997822"/>
          </a:xfrm>
          <a:prstGeom prst="rect">
            <a:avLst/>
          </a:prstGeom>
        </p:spPr>
      </p:pic>
    </p:spTree>
    <p:extLst>
      <p:ext uri="{BB962C8B-B14F-4D97-AF65-F5344CB8AC3E}">
        <p14:creationId xmlns:p14="http://schemas.microsoft.com/office/powerpoint/2010/main" val="727564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3474790" y="1873188"/>
            <a:ext cx="1786283" cy="3401863"/>
          </a:xfrm>
          <a:prstGeom prst="rect">
            <a:avLst/>
          </a:prstGeom>
        </p:spPr>
      </p:pic>
      <p:pic>
        <p:nvPicPr>
          <p:cNvPr id="5" name="Picture 4"/>
          <p:cNvPicPr>
            <a:picLocks noChangeAspect="1"/>
          </p:cNvPicPr>
          <p:nvPr/>
        </p:nvPicPr>
        <p:blipFill>
          <a:blip r:embed="rId3"/>
          <a:stretch>
            <a:fillRect/>
          </a:stretch>
        </p:blipFill>
        <p:spPr>
          <a:xfrm>
            <a:off x="-20782" y="96170"/>
            <a:ext cx="9110868" cy="1676400"/>
          </a:xfrm>
          <a:prstGeom prst="rect">
            <a:avLst/>
          </a:prstGeom>
        </p:spPr>
      </p:pic>
      <p:sp>
        <p:nvSpPr>
          <p:cNvPr id="6" name="Rectangle 5"/>
          <p:cNvSpPr/>
          <p:nvPr/>
        </p:nvSpPr>
        <p:spPr>
          <a:xfrm>
            <a:off x="1968242" y="4572000"/>
            <a:ext cx="5207516" cy="584775"/>
          </a:xfrm>
          <a:prstGeom prst="rect">
            <a:avLst/>
          </a:prstGeom>
        </p:spPr>
        <p:txBody>
          <a:bodyPr wrap="none">
            <a:spAutoFit/>
          </a:bodyPr>
          <a:lstStyle/>
          <a:p>
            <a:r>
              <a:rPr lang="en-US" sz="3200" b="1" dirty="0">
                <a:solidFill>
                  <a:srgbClr val="00B050"/>
                </a:solidFill>
              </a:rPr>
              <a:t>http://www.grammarly.com/</a:t>
            </a:r>
          </a:p>
        </p:txBody>
      </p:sp>
      <p:sp>
        <p:nvSpPr>
          <p:cNvPr id="3" name="Slide Number Placeholder 2"/>
          <p:cNvSpPr>
            <a:spLocks noGrp="1"/>
          </p:cNvSpPr>
          <p:nvPr>
            <p:ph type="sldNum" sz="quarter" idx="12"/>
          </p:nvPr>
        </p:nvSpPr>
        <p:spPr/>
        <p:txBody>
          <a:bodyPr/>
          <a:lstStyle/>
          <a:p>
            <a:fld id="{BC2DCC5D-3F66-429F-AE45-E4613ABE423F}" type="slidenum">
              <a:rPr lang="en-US" smtClean="0"/>
              <a:pPr/>
              <a:t>80</a:t>
            </a:fld>
            <a:endParaRPr lang="en-US" dirty="0"/>
          </a:p>
        </p:txBody>
      </p:sp>
    </p:spTree>
    <p:extLst>
      <p:ext uri="{BB962C8B-B14F-4D97-AF65-F5344CB8AC3E}">
        <p14:creationId xmlns:p14="http://schemas.microsoft.com/office/powerpoint/2010/main" val="3426906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117" y="1677868"/>
            <a:ext cx="6683765" cy="959030"/>
          </a:xfrm>
        </p:spPr>
        <p:txBody>
          <a:bodyPr>
            <a:normAutofit fontScale="90000"/>
          </a:bodyPr>
          <a:lstStyle/>
          <a:p>
            <a:pPr algn="ctr"/>
            <a:r>
              <a:rPr lang="en-US" sz="4000" b="1" dirty="0">
                <a:solidFill>
                  <a:schemeClr val="tx1"/>
                </a:solidFill>
              </a:rPr>
              <a:t>Becoming a recognized reviewer!</a:t>
            </a:r>
          </a:p>
        </p:txBody>
      </p:sp>
      <p:sp>
        <p:nvSpPr>
          <p:cNvPr id="3" name="Content Placeholder 2"/>
          <p:cNvSpPr>
            <a:spLocks noGrp="1"/>
          </p:cNvSpPr>
          <p:nvPr>
            <p:ph idx="1"/>
          </p:nvPr>
        </p:nvSpPr>
        <p:spPr>
          <a:xfrm>
            <a:off x="1941909" y="3709653"/>
            <a:ext cx="6686550" cy="732430"/>
          </a:xfrm>
        </p:spPr>
        <p:txBody>
          <a:bodyPr>
            <a:normAutofit/>
          </a:bodyPr>
          <a:lstStyle/>
          <a:p>
            <a:r>
              <a:rPr lang="en-US" sz="2400" b="1" dirty="0">
                <a:solidFill>
                  <a:schemeClr val="tx1"/>
                </a:solidFill>
              </a:rPr>
              <a:t>https://Publons.com</a:t>
            </a:r>
          </a:p>
        </p:txBody>
      </p:sp>
      <p:sp>
        <p:nvSpPr>
          <p:cNvPr id="7" name="Slide Number Placeholder 6"/>
          <p:cNvSpPr>
            <a:spLocks noGrp="1"/>
          </p:cNvSpPr>
          <p:nvPr>
            <p:ph type="sldNum" sz="quarter" idx="12"/>
          </p:nvPr>
        </p:nvSpPr>
        <p:spPr/>
        <p:txBody>
          <a:bodyPr/>
          <a:lstStyle/>
          <a:p>
            <a:fld id="{ECECEF36-BFCB-4EA0-9F91-64FC63E435AE}" type="slidenum">
              <a:rPr lang="en-US" smtClean="0"/>
              <a:t>81</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6668"/>
            <a:ext cx="9144000" cy="14691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966" y="2542195"/>
            <a:ext cx="1285384" cy="17355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ctangle 5"/>
          <p:cNvSpPr/>
          <p:nvPr/>
        </p:nvSpPr>
        <p:spPr>
          <a:xfrm>
            <a:off x="2017264" y="6147099"/>
            <a:ext cx="2708627" cy="369332"/>
          </a:xfrm>
          <a:prstGeom prst="rect">
            <a:avLst/>
          </a:prstGeom>
        </p:spPr>
        <p:txBody>
          <a:bodyPr wrap="none">
            <a:spAutoFit/>
          </a:bodyPr>
          <a:lstStyle/>
          <a:p>
            <a:r>
              <a:rPr lang="en-US" b="1" dirty="0"/>
              <a:t>Owner: </a:t>
            </a:r>
            <a:r>
              <a:rPr lang="en-US" b="1" dirty="0" err="1"/>
              <a:t>Clarivate</a:t>
            </a:r>
            <a:r>
              <a:rPr lang="en-US" b="1" dirty="0"/>
              <a:t> Analytics</a:t>
            </a:r>
          </a:p>
        </p:txBody>
      </p:sp>
      <p:pic>
        <p:nvPicPr>
          <p:cNvPr id="8" name="Picture 7"/>
          <p:cNvPicPr>
            <a:picLocks noChangeAspect="1"/>
          </p:cNvPicPr>
          <p:nvPr/>
        </p:nvPicPr>
        <p:blipFill>
          <a:blip r:embed="rId4"/>
          <a:stretch>
            <a:fillRect/>
          </a:stretch>
        </p:blipFill>
        <p:spPr>
          <a:xfrm>
            <a:off x="-20782" y="96170"/>
            <a:ext cx="9110868" cy="1676400"/>
          </a:xfrm>
          <a:prstGeom prst="rect">
            <a:avLst/>
          </a:prstGeom>
        </p:spPr>
      </p:pic>
    </p:spTree>
    <p:extLst>
      <p:ext uri="{BB962C8B-B14F-4D97-AF65-F5344CB8AC3E}">
        <p14:creationId xmlns:p14="http://schemas.microsoft.com/office/powerpoint/2010/main" val="294356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CECEF36-BFCB-4EA0-9F91-64FC63E435AE}" type="slidenum">
              <a:rPr lang="en-US" smtClean="0"/>
              <a:t>82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374895"/>
            <a:ext cx="7202905" cy="4346581"/>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1447800" y="1594218"/>
            <a:ext cx="6683765" cy="95903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Becoming a recognized reviewer!</a:t>
            </a:r>
          </a:p>
        </p:txBody>
      </p:sp>
      <p:pic>
        <p:nvPicPr>
          <p:cNvPr id="9" name="Picture 8"/>
          <p:cNvPicPr>
            <a:picLocks noChangeAspect="1"/>
          </p:cNvPicPr>
          <p:nvPr/>
        </p:nvPicPr>
        <p:blipFill>
          <a:blip r:embed="rId3"/>
          <a:stretch>
            <a:fillRect/>
          </a:stretch>
        </p:blipFill>
        <p:spPr>
          <a:xfrm>
            <a:off x="-20782" y="96170"/>
            <a:ext cx="9110868" cy="1676400"/>
          </a:xfrm>
          <a:prstGeom prst="rect">
            <a:avLst/>
          </a:prstGeom>
        </p:spPr>
      </p:pic>
    </p:spTree>
    <p:extLst>
      <p:ext uri="{BB962C8B-B14F-4D97-AF65-F5344CB8AC3E}">
        <p14:creationId xmlns:p14="http://schemas.microsoft.com/office/powerpoint/2010/main" val="6309767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761" y="1447800"/>
            <a:ext cx="6736419" cy="1280890"/>
          </a:xfrm>
        </p:spPr>
        <p:txBody>
          <a:bodyPr>
            <a:normAutofit/>
          </a:bodyPr>
          <a:lstStyle/>
          <a:p>
            <a:pPr algn="ctr"/>
            <a:r>
              <a:rPr lang="en-US" b="1" dirty="0">
                <a:solidFill>
                  <a:schemeClr val="tx1"/>
                </a:solidFill>
              </a:rPr>
              <a:t>International co-authors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915779"/>
            <a:ext cx="3171279" cy="35208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Slide Number Placeholder 2"/>
          <p:cNvSpPr>
            <a:spLocks noGrp="1"/>
          </p:cNvSpPr>
          <p:nvPr>
            <p:ph type="sldNum" sz="quarter" idx="12"/>
          </p:nvPr>
        </p:nvSpPr>
        <p:spPr/>
        <p:txBody>
          <a:bodyPr/>
          <a:lstStyle/>
          <a:p>
            <a:fld id="{ECECEF36-BFCB-4EA0-9F91-64FC63E435AE}" type="slidenum">
              <a:rPr lang="en-US" smtClean="0"/>
              <a:t>83</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881"/>
          <a:stretch/>
        </p:blipFill>
        <p:spPr>
          <a:xfrm>
            <a:off x="4944097" y="2873571"/>
            <a:ext cx="3285503" cy="35630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4"/>
          <a:stretch>
            <a:fillRect/>
          </a:stretch>
        </p:blipFill>
        <p:spPr>
          <a:xfrm>
            <a:off x="-20782" y="96170"/>
            <a:ext cx="9110868" cy="1676400"/>
          </a:xfrm>
          <a:prstGeom prst="rect">
            <a:avLst/>
          </a:prstGeom>
        </p:spPr>
      </p:pic>
    </p:spTree>
    <p:extLst>
      <p:ext uri="{BB962C8B-B14F-4D97-AF65-F5344CB8AC3E}">
        <p14:creationId xmlns:p14="http://schemas.microsoft.com/office/powerpoint/2010/main" val="3976834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599166"/>
            <a:ext cx="3541706" cy="781609"/>
          </a:xfrm>
        </p:spPr>
        <p:txBody>
          <a:bodyPr>
            <a:normAutofit/>
          </a:bodyPr>
          <a:lstStyle/>
          <a:p>
            <a:r>
              <a:rPr lang="en-US" sz="3600" b="1" dirty="0">
                <a:solidFill>
                  <a:schemeClr val="tx1"/>
                </a:solidFill>
              </a:rPr>
              <a:t>Know your place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6741" y="3810000"/>
            <a:ext cx="1209675" cy="2381250"/>
          </a:xfrm>
        </p:spPr>
      </p:pic>
      <p:sp>
        <p:nvSpPr>
          <p:cNvPr id="3" name="Slide Number Placeholder 2"/>
          <p:cNvSpPr>
            <a:spLocks noGrp="1"/>
          </p:cNvSpPr>
          <p:nvPr>
            <p:ph type="sldNum" sz="quarter" idx="12"/>
          </p:nvPr>
        </p:nvSpPr>
        <p:spPr/>
        <p:txBody>
          <a:bodyPr/>
          <a:lstStyle/>
          <a:p>
            <a:fld id="{ECECEF36-BFCB-4EA0-9F91-64FC63E435AE}" type="slidenum">
              <a:rPr lang="en-US" smtClean="0"/>
              <a:t>84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26" y="2593445"/>
            <a:ext cx="1455651" cy="378803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072"/>
          <a:stretch/>
        </p:blipFill>
        <p:spPr>
          <a:xfrm>
            <a:off x="3276600" y="2551586"/>
            <a:ext cx="1527572" cy="37880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4893" y="2259538"/>
            <a:ext cx="1634156" cy="1459174"/>
          </a:xfrm>
          <a:prstGeom prst="rect">
            <a:avLst/>
          </a:prstGeom>
        </p:spPr>
      </p:pic>
      <p:pic>
        <p:nvPicPr>
          <p:cNvPr id="8" name="Picture 7"/>
          <p:cNvPicPr>
            <a:picLocks noChangeAspect="1"/>
          </p:cNvPicPr>
          <p:nvPr/>
        </p:nvPicPr>
        <p:blipFill>
          <a:blip r:embed="rId6"/>
          <a:stretch>
            <a:fillRect/>
          </a:stretch>
        </p:blipFill>
        <p:spPr>
          <a:xfrm>
            <a:off x="-20782" y="96170"/>
            <a:ext cx="9110868" cy="1676400"/>
          </a:xfrm>
          <a:prstGeom prst="rect">
            <a:avLst/>
          </a:prstGeom>
        </p:spPr>
      </p:pic>
    </p:spTree>
    <p:extLst>
      <p:ext uri="{BB962C8B-B14F-4D97-AF65-F5344CB8AC3E}">
        <p14:creationId xmlns:p14="http://schemas.microsoft.com/office/powerpoint/2010/main" val="2391725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44" y="1524000"/>
            <a:ext cx="6683765" cy="931735"/>
          </a:xfrm>
        </p:spPr>
        <p:txBody>
          <a:bodyPr/>
          <a:lstStyle/>
          <a:p>
            <a:pPr algn="ctr"/>
            <a:r>
              <a:rPr lang="en-US" b="1" dirty="0">
                <a:solidFill>
                  <a:schemeClr val="tx1"/>
                </a:solidFill>
              </a:rPr>
              <a:t>How can score my paper?</a:t>
            </a:r>
          </a:p>
        </p:txBody>
      </p:sp>
      <p:sp>
        <p:nvSpPr>
          <p:cNvPr id="3" name="Content Placeholder 2"/>
          <p:cNvSpPr>
            <a:spLocks noGrp="1"/>
          </p:cNvSpPr>
          <p:nvPr>
            <p:ph idx="1"/>
          </p:nvPr>
        </p:nvSpPr>
        <p:spPr>
          <a:xfrm>
            <a:off x="685798" y="2569529"/>
            <a:ext cx="7942659" cy="4171666"/>
          </a:xfrm>
        </p:spPr>
        <p:txBody>
          <a:bodyPr>
            <a:normAutofit/>
          </a:bodyPr>
          <a:lstStyle/>
          <a:p>
            <a:pPr marL="0" indent="0">
              <a:buNone/>
            </a:pPr>
            <a:r>
              <a:rPr lang="en-US" sz="2400" b="1" dirty="0">
                <a:solidFill>
                  <a:schemeClr val="tx1"/>
                </a:solidFill>
              </a:rPr>
              <a:t>Looking at the similar papers …</a:t>
            </a:r>
          </a:p>
          <a:p>
            <a:pPr lvl="1"/>
            <a:r>
              <a:rPr lang="en-US" sz="2000" b="1" dirty="0">
                <a:solidFill>
                  <a:schemeClr val="tx1"/>
                </a:solidFill>
              </a:rPr>
              <a:t>But this is not everything you need!</a:t>
            </a:r>
          </a:p>
          <a:p>
            <a:pPr lvl="1"/>
            <a:endParaRPr lang="en-US" sz="2000" b="1" dirty="0">
              <a:solidFill>
                <a:schemeClr val="tx1"/>
              </a:solidFill>
            </a:endParaRPr>
          </a:p>
          <a:p>
            <a:r>
              <a:rPr lang="en-US" sz="2200" b="1" dirty="0">
                <a:solidFill>
                  <a:srgbClr val="FF0000"/>
                </a:solidFill>
              </a:rPr>
              <a:t>Time of publication?</a:t>
            </a:r>
          </a:p>
          <a:p>
            <a:r>
              <a:rPr lang="en-US" sz="2200" b="1" dirty="0">
                <a:solidFill>
                  <a:schemeClr val="tx1"/>
                </a:solidFill>
              </a:rPr>
              <a:t>Where are they from?</a:t>
            </a:r>
          </a:p>
          <a:p>
            <a:r>
              <a:rPr lang="en-US" sz="2200" b="1" dirty="0">
                <a:solidFill>
                  <a:schemeClr val="tx1"/>
                </a:solidFill>
              </a:rPr>
              <a:t>Where are they performed the study? (Lack of data!?)</a:t>
            </a:r>
          </a:p>
          <a:p>
            <a:r>
              <a:rPr lang="en-US" sz="2200" b="1" dirty="0">
                <a:solidFill>
                  <a:schemeClr val="tx1"/>
                </a:solidFill>
              </a:rPr>
              <a:t>Similar sample size or studied population?</a:t>
            </a:r>
          </a:p>
          <a:p>
            <a:r>
              <a:rPr lang="en-US" sz="2200" b="1" dirty="0">
                <a:solidFill>
                  <a:schemeClr val="tx1"/>
                </a:solidFill>
              </a:rPr>
              <a:t>Similar methods?</a:t>
            </a:r>
          </a:p>
          <a:p>
            <a:r>
              <a:rPr lang="en-US" sz="2200" b="1" dirty="0">
                <a:solidFill>
                  <a:schemeClr val="tx1"/>
                </a:solidFill>
              </a:rPr>
              <a:t>The level of English writing?</a:t>
            </a:r>
          </a:p>
        </p:txBody>
      </p:sp>
      <p:sp>
        <p:nvSpPr>
          <p:cNvPr id="4" name="Slide Number Placeholder 3"/>
          <p:cNvSpPr>
            <a:spLocks noGrp="1"/>
          </p:cNvSpPr>
          <p:nvPr>
            <p:ph type="sldNum" sz="quarter" idx="12"/>
          </p:nvPr>
        </p:nvSpPr>
        <p:spPr/>
        <p:txBody>
          <a:bodyPr/>
          <a:lstStyle/>
          <a:p>
            <a:fld id="{ECECEF36-BFCB-4EA0-9F91-64FC63E435AE}" type="slidenum">
              <a:rPr lang="en-US" smtClean="0"/>
              <a:t>85</a:t>
            </a:fld>
            <a:endParaRPr lang="en-US"/>
          </a:p>
        </p:txBody>
      </p:sp>
      <p:pic>
        <p:nvPicPr>
          <p:cNvPr id="5" name="Picture 4"/>
          <p:cNvPicPr>
            <a:picLocks noChangeAspect="1"/>
          </p:cNvPicPr>
          <p:nvPr/>
        </p:nvPicPr>
        <p:blipFill>
          <a:blip r:embed="rId2"/>
          <a:stretch>
            <a:fillRect/>
          </a:stretch>
        </p:blipFill>
        <p:spPr>
          <a:xfrm>
            <a:off x="-20782" y="96170"/>
            <a:ext cx="9110868" cy="1676400"/>
          </a:xfrm>
          <a:prstGeom prst="rect">
            <a:avLst/>
          </a:prstGeom>
        </p:spPr>
      </p:pic>
    </p:spTree>
    <p:extLst>
      <p:ext uri="{BB962C8B-B14F-4D97-AF65-F5344CB8AC3E}">
        <p14:creationId xmlns:p14="http://schemas.microsoft.com/office/powerpoint/2010/main" val="69473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207" y="1447800"/>
            <a:ext cx="7515143" cy="963778"/>
          </a:xfrm>
        </p:spPr>
        <p:txBody>
          <a:bodyPr>
            <a:normAutofit/>
          </a:bodyPr>
          <a:lstStyle/>
          <a:p>
            <a:pPr algn="ctr"/>
            <a:r>
              <a:rPr lang="en-US" sz="4000" b="1" dirty="0">
                <a:solidFill>
                  <a:schemeClr val="tx1"/>
                </a:solidFill>
              </a:rPr>
              <a:t>What is the best choice?</a:t>
            </a:r>
          </a:p>
        </p:txBody>
      </p:sp>
      <p:sp>
        <p:nvSpPr>
          <p:cNvPr id="3" name="Slide Number Placeholder 2"/>
          <p:cNvSpPr>
            <a:spLocks noGrp="1"/>
          </p:cNvSpPr>
          <p:nvPr>
            <p:ph type="sldNum" sz="quarter" idx="12"/>
          </p:nvPr>
        </p:nvSpPr>
        <p:spPr/>
        <p:txBody>
          <a:bodyPr/>
          <a:lstStyle/>
          <a:p>
            <a:fld id="{ECECEF36-BFCB-4EA0-9F91-64FC63E435AE}" type="slidenum">
              <a:rPr lang="en-US" smtClean="0"/>
              <a:t>86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3287858"/>
            <a:ext cx="2360210" cy="3146946"/>
          </a:xfrm>
          <a:prstGeom prst="rect">
            <a:avLst/>
          </a:prstGeom>
        </p:spPr>
      </p:pic>
      <p:sp>
        <p:nvSpPr>
          <p:cNvPr id="7" name="Content Placeholder 2"/>
          <p:cNvSpPr txBox="1">
            <a:spLocks/>
          </p:cNvSpPr>
          <p:nvPr/>
        </p:nvSpPr>
        <p:spPr>
          <a:xfrm>
            <a:off x="639313" y="2552680"/>
            <a:ext cx="6686550" cy="40566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2400" b="1" dirty="0">
                <a:solidFill>
                  <a:schemeClr val="tx1"/>
                </a:solidFill>
              </a:rPr>
              <a:t>Free or low price or even discount option!</a:t>
            </a:r>
          </a:p>
          <a:p>
            <a:pPr>
              <a:lnSpc>
                <a:spcPct val="150000"/>
              </a:lnSpc>
            </a:pPr>
            <a:r>
              <a:rPr lang="en-US" sz="2400" b="1" dirty="0">
                <a:solidFill>
                  <a:schemeClr val="tx1"/>
                </a:solidFill>
              </a:rPr>
              <a:t>Number of articles in each years?</a:t>
            </a:r>
          </a:p>
          <a:p>
            <a:pPr>
              <a:lnSpc>
                <a:spcPct val="150000"/>
              </a:lnSpc>
            </a:pPr>
            <a:r>
              <a:rPr lang="en-US" sz="2400" b="1" dirty="0">
                <a:solidFill>
                  <a:schemeClr val="tx1"/>
                </a:solidFill>
              </a:rPr>
              <a:t>Number of issue?</a:t>
            </a:r>
          </a:p>
          <a:p>
            <a:pPr>
              <a:lnSpc>
                <a:spcPct val="150000"/>
              </a:lnSpc>
            </a:pPr>
            <a:r>
              <a:rPr lang="en-US" sz="2400" b="1" dirty="0">
                <a:solidFill>
                  <a:schemeClr val="tx1"/>
                </a:solidFill>
              </a:rPr>
              <a:t>Number of aimed article type?</a:t>
            </a:r>
          </a:p>
          <a:p>
            <a:pPr>
              <a:lnSpc>
                <a:spcPct val="150000"/>
              </a:lnSpc>
            </a:pPr>
            <a:r>
              <a:rPr lang="en-US" sz="2400" b="1" dirty="0">
                <a:solidFill>
                  <a:schemeClr val="tx1"/>
                </a:solidFill>
              </a:rPr>
              <a:t>Geographical distribution?</a:t>
            </a:r>
          </a:p>
          <a:p>
            <a:pPr>
              <a:lnSpc>
                <a:spcPct val="150000"/>
              </a:lnSpc>
            </a:pPr>
            <a:r>
              <a:rPr lang="en-US" sz="2400" b="1" dirty="0">
                <a:solidFill>
                  <a:schemeClr val="tx1"/>
                </a:solidFill>
              </a:rPr>
              <a:t>Time from submission to first revision!?</a:t>
            </a:r>
          </a:p>
          <a:p>
            <a:endParaRPr lang="en-US" sz="2400" b="1" dirty="0">
              <a:solidFill>
                <a:schemeClr val="tx1"/>
              </a:solidFill>
            </a:endParaRPr>
          </a:p>
          <a:p>
            <a:endParaRPr lang="en-US" sz="2400" b="1" dirty="0">
              <a:solidFill>
                <a:schemeClr val="tx1"/>
              </a:solidFill>
            </a:endParaRPr>
          </a:p>
        </p:txBody>
      </p:sp>
      <p:pic>
        <p:nvPicPr>
          <p:cNvPr id="8" name="Picture 7"/>
          <p:cNvPicPr>
            <a:picLocks noChangeAspect="1"/>
          </p:cNvPicPr>
          <p:nvPr/>
        </p:nvPicPr>
        <p:blipFill>
          <a:blip r:embed="rId3"/>
          <a:stretch>
            <a:fillRect/>
          </a:stretch>
        </p:blipFill>
        <p:spPr>
          <a:xfrm>
            <a:off x="-20782" y="0"/>
            <a:ext cx="9110868" cy="1676400"/>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4558" t="15286" r="22893" b="14675"/>
          <a:stretch/>
        </p:blipFill>
        <p:spPr>
          <a:xfrm>
            <a:off x="8077200" y="2525898"/>
            <a:ext cx="675226" cy="1196603"/>
          </a:xfrm>
        </p:spPr>
      </p:pic>
    </p:spTree>
    <p:extLst>
      <p:ext uri="{BB962C8B-B14F-4D97-AF65-F5344CB8AC3E}">
        <p14:creationId xmlns:p14="http://schemas.microsoft.com/office/powerpoint/2010/main" val="17745923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69" y="1390644"/>
            <a:ext cx="6683765" cy="1280890"/>
          </a:xfrm>
        </p:spPr>
        <p:txBody>
          <a:bodyPr>
            <a:normAutofit/>
          </a:bodyPr>
          <a:lstStyle/>
          <a:p>
            <a:pPr algn="ctr"/>
            <a:r>
              <a:rPr lang="en-US" sz="3600" b="1" dirty="0">
                <a:solidFill>
                  <a:schemeClr val="tx1"/>
                </a:solidFill>
              </a:rPr>
              <a:t>Level of similarity </a:t>
            </a:r>
          </a:p>
        </p:txBody>
      </p:sp>
      <p:sp>
        <p:nvSpPr>
          <p:cNvPr id="3" name="Slide Number Placeholder 2"/>
          <p:cNvSpPr>
            <a:spLocks noGrp="1"/>
          </p:cNvSpPr>
          <p:nvPr>
            <p:ph type="sldNum" sz="quarter" idx="12"/>
          </p:nvPr>
        </p:nvSpPr>
        <p:spPr/>
        <p:txBody>
          <a:bodyPr/>
          <a:lstStyle/>
          <a:p>
            <a:fld id="{ECECEF36-BFCB-4EA0-9F91-64FC63E435AE}" type="slidenum">
              <a:rPr lang="en-US" smtClean="0"/>
              <a:t>87</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30"/>
          <a:stretch/>
        </p:blipFill>
        <p:spPr>
          <a:xfrm>
            <a:off x="2705851" y="2385618"/>
            <a:ext cx="3657600" cy="3988277"/>
          </a:xfrm>
          <a:prstGeom prst="rect">
            <a:avLst/>
          </a:prstGeom>
        </p:spPr>
      </p:pic>
      <p:pic>
        <p:nvPicPr>
          <p:cNvPr id="6" name="Picture 5"/>
          <p:cNvPicPr>
            <a:picLocks noChangeAspect="1"/>
          </p:cNvPicPr>
          <p:nvPr/>
        </p:nvPicPr>
        <p:blipFill>
          <a:blip r:embed="rId3"/>
          <a:stretch>
            <a:fillRect/>
          </a:stretch>
        </p:blipFill>
        <p:spPr>
          <a:xfrm>
            <a:off x="-20782" y="0"/>
            <a:ext cx="9110868" cy="1676400"/>
          </a:xfrm>
          <a:prstGeom prst="rect">
            <a:avLst/>
          </a:prstGeom>
        </p:spPr>
      </p:pic>
    </p:spTree>
    <p:extLst>
      <p:ext uri="{BB962C8B-B14F-4D97-AF65-F5344CB8AC3E}">
        <p14:creationId xmlns:p14="http://schemas.microsoft.com/office/powerpoint/2010/main" val="1577455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12" y="1676400"/>
            <a:ext cx="8554775" cy="501491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20782" y="0"/>
            <a:ext cx="9110868" cy="1676400"/>
          </a:xfrm>
          <a:prstGeom prst="rect">
            <a:avLst/>
          </a:prstGeom>
        </p:spPr>
      </p:pic>
      <p:sp>
        <p:nvSpPr>
          <p:cNvPr id="6" name="Slide Number Placeholder 5"/>
          <p:cNvSpPr>
            <a:spLocks noGrp="1"/>
          </p:cNvSpPr>
          <p:nvPr>
            <p:ph type="sldNum" sz="quarter" idx="12"/>
          </p:nvPr>
        </p:nvSpPr>
        <p:spPr/>
        <p:txBody>
          <a:bodyPr/>
          <a:lstStyle/>
          <a:p>
            <a:fld id="{BC2DCC5D-3F66-429F-AE45-E4613ABE423F}" type="slidenum">
              <a:rPr lang="en-US" smtClean="0"/>
              <a:pPr/>
              <a:t>88</a:t>
            </a:fld>
            <a:endParaRPr lang="en-US" dirty="0"/>
          </a:p>
        </p:txBody>
      </p:sp>
    </p:spTree>
    <p:extLst>
      <p:ext uri="{BB962C8B-B14F-4D97-AF65-F5344CB8AC3E}">
        <p14:creationId xmlns:p14="http://schemas.microsoft.com/office/powerpoint/2010/main" val="2937812954"/>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C2DCC5D-3F66-429F-AE45-E4613ABE423F}" type="slidenum">
              <a:rPr lang="en-US" smtClean="0"/>
              <a:pPr/>
              <a:t>89</a:t>
            </a:fld>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98" y="2057400"/>
            <a:ext cx="8008398" cy="3981634"/>
          </a:xfrm>
          <a:prstGeom prst="rect">
            <a:avLst/>
          </a:prstGeom>
        </p:spPr>
      </p:pic>
      <p:pic>
        <p:nvPicPr>
          <p:cNvPr id="3" name="Picture 2"/>
          <p:cNvPicPr>
            <a:picLocks noChangeAspect="1"/>
          </p:cNvPicPr>
          <p:nvPr/>
        </p:nvPicPr>
        <p:blipFill rotWithShape="1">
          <a:blip r:embed="rId3"/>
          <a:srcRect l="24339" t="687" r="26317"/>
          <a:stretch/>
        </p:blipFill>
        <p:spPr>
          <a:xfrm>
            <a:off x="6858000" y="171608"/>
            <a:ext cx="1885950" cy="1995833"/>
          </a:xfrm>
          <a:prstGeom prst="rect">
            <a:avLst/>
          </a:prstGeom>
        </p:spPr>
      </p:pic>
      <p:sp>
        <p:nvSpPr>
          <p:cNvPr id="6" name="Rectangle 5"/>
          <p:cNvSpPr/>
          <p:nvPr/>
        </p:nvSpPr>
        <p:spPr>
          <a:xfrm>
            <a:off x="981069" y="1080449"/>
            <a:ext cx="3457870" cy="584775"/>
          </a:xfrm>
          <a:prstGeom prst="rect">
            <a:avLst/>
          </a:prstGeom>
        </p:spPr>
        <p:txBody>
          <a:bodyPr wrap="none">
            <a:spAutoFit/>
          </a:bodyPr>
          <a:lstStyle/>
          <a:p>
            <a:r>
              <a:rPr lang="en-US" sz="3200" b="1" dirty="0"/>
              <a:t>Attribute keywords</a:t>
            </a:r>
          </a:p>
        </p:txBody>
      </p:sp>
    </p:spTree>
    <p:extLst>
      <p:ext uri="{BB962C8B-B14F-4D97-AF65-F5344CB8AC3E}">
        <p14:creationId xmlns:p14="http://schemas.microsoft.com/office/powerpoint/2010/main" val="254162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3" y="0"/>
            <a:ext cx="9110868" cy="1676400"/>
          </a:xfrm>
          <a:prstGeom prst="rect">
            <a:avLst/>
          </a:prstGeom>
        </p:spPr>
      </p:pic>
      <p:sp>
        <p:nvSpPr>
          <p:cNvPr id="2" name="Slide Number Placeholder 1"/>
          <p:cNvSpPr>
            <a:spLocks noGrp="1"/>
          </p:cNvSpPr>
          <p:nvPr>
            <p:ph type="sldNum" sz="quarter" idx="12"/>
          </p:nvPr>
        </p:nvSpPr>
        <p:spPr/>
        <p:txBody>
          <a:bodyPr/>
          <a:lstStyle/>
          <a:p>
            <a:fld id="{BC2DCC5D-3F66-429F-AE45-E4613ABE423F}" type="slidenum">
              <a:rPr lang="en-US" smtClean="0"/>
              <a:t>9</a:t>
            </a:fld>
            <a:endParaRPr lang="en-US"/>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53792"/>
            <a:ext cx="6773220" cy="5134692"/>
          </a:xfrm>
          <a:prstGeom prst="rect">
            <a:avLst/>
          </a:prstGeom>
        </p:spPr>
      </p:pic>
    </p:spTree>
    <p:extLst>
      <p:ext uri="{BB962C8B-B14F-4D97-AF65-F5344CB8AC3E}">
        <p14:creationId xmlns:p14="http://schemas.microsoft.com/office/powerpoint/2010/main" val="3863137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885" y="1650876"/>
            <a:ext cx="6683765" cy="1280890"/>
          </a:xfrm>
        </p:spPr>
        <p:txBody>
          <a:bodyPr/>
          <a:lstStyle/>
          <a:p>
            <a:pPr algn="ctr"/>
            <a:r>
              <a:rPr lang="en-US" sz="5400" b="1" dirty="0">
                <a:solidFill>
                  <a:schemeClr val="tx1"/>
                </a:solidFill>
              </a:rPr>
              <a:t>Title</a:t>
            </a:r>
            <a:endParaRPr lang="en-US" b="1" dirty="0">
              <a:solidFill>
                <a:schemeClr val="tx1"/>
              </a:solidFill>
            </a:endParaRPr>
          </a:p>
        </p:txBody>
      </p:sp>
      <p:sp>
        <p:nvSpPr>
          <p:cNvPr id="3" name="Slide Number Placeholder 2"/>
          <p:cNvSpPr>
            <a:spLocks noGrp="1"/>
          </p:cNvSpPr>
          <p:nvPr>
            <p:ph type="sldNum" sz="quarter" idx="12"/>
          </p:nvPr>
        </p:nvSpPr>
        <p:spPr/>
        <p:txBody>
          <a:bodyPr/>
          <a:lstStyle/>
          <a:p>
            <a:fld id="{ECECEF36-BFCB-4EA0-9F91-64FC63E435AE}" type="slidenum">
              <a:rPr lang="en-US" smtClean="0"/>
              <a:t>90</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2931766"/>
            <a:ext cx="5334112" cy="3424585"/>
          </a:xfrm>
          <a:prstGeom prst="rect">
            <a:avLst/>
          </a:prstGeom>
        </p:spPr>
      </p:pic>
      <p:pic>
        <p:nvPicPr>
          <p:cNvPr id="6" name="Picture 5"/>
          <p:cNvPicPr>
            <a:picLocks noChangeAspect="1"/>
          </p:cNvPicPr>
          <p:nvPr/>
        </p:nvPicPr>
        <p:blipFill>
          <a:blip r:embed="rId3"/>
          <a:stretch>
            <a:fillRect/>
          </a:stretch>
        </p:blipFill>
        <p:spPr>
          <a:xfrm>
            <a:off x="-20782" y="0"/>
            <a:ext cx="9110868" cy="1676400"/>
          </a:xfrm>
          <a:prstGeom prst="rect">
            <a:avLst/>
          </a:prstGeom>
        </p:spPr>
      </p:pic>
    </p:spTree>
    <p:extLst>
      <p:ext uri="{BB962C8B-B14F-4D97-AF65-F5344CB8AC3E}">
        <p14:creationId xmlns:p14="http://schemas.microsoft.com/office/powerpoint/2010/main" val="593345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304" y="209786"/>
            <a:ext cx="4022678" cy="895489"/>
          </a:xfrm>
        </p:spPr>
        <p:txBody>
          <a:bodyPr>
            <a:normAutofit fontScale="90000"/>
          </a:bodyPr>
          <a:lstStyle/>
          <a:p>
            <a:pPr algn="ctr"/>
            <a:r>
              <a:rPr lang="en-US" sz="4000" b="1" dirty="0">
                <a:solidFill>
                  <a:schemeClr val="tx1"/>
                </a:solidFill>
              </a:rPr>
              <a:t>Materials &amp; Methods</a:t>
            </a:r>
            <a:endParaRPr lang="en-US" b="1" dirty="0">
              <a:solidFill>
                <a:schemeClr val="tx1"/>
              </a:solidFill>
            </a:endParaRPr>
          </a:p>
        </p:txBody>
      </p:sp>
      <p:sp>
        <p:nvSpPr>
          <p:cNvPr id="8" name="Slide Number Placeholder 7"/>
          <p:cNvSpPr>
            <a:spLocks noGrp="1"/>
          </p:cNvSpPr>
          <p:nvPr>
            <p:ph type="sldNum" sz="quarter" idx="12"/>
          </p:nvPr>
        </p:nvSpPr>
        <p:spPr/>
        <p:txBody>
          <a:bodyPr/>
          <a:lstStyle/>
          <a:p>
            <a:fld id="{ECECEF36-BFCB-4EA0-9F91-64FC63E435AE}" type="slidenum">
              <a:rPr lang="en-US" smtClean="0"/>
              <a:t>91</a:t>
            </a:fld>
            <a:endParaRPr lang="en-US"/>
          </a:p>
        </p:txBody>
      </p:sp>
      <p:sp>
        <p:nvSpPr>
          <p:cNvPr id="5" name="Content Placeholder 2"/>
          <p:cNvSpPr txBox="1">
            <a:spLocks/>
          </p:cNvSpPr>
          <p:nvPr/>
        </p:nvSpPr>
        <p:spPr>
          <a:xfrm>
            <a:off x="5647106" y="1958168"/>
            <a:ext cx="2876265" cy="425271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indent="-457200" algn="justLow">
              <a:buFont typeface="+mj-lt"/>
              <a:buAutoNum type="arabicParenR"/>
            </a:pPr>
            <a:r>
              <a:rPr lang="en-US" sz="2000" b="1" dirty="0">
                <a:solidFill>
                  <a:schemeClr val="tx1"/>
                </a:solidFill>
              </a:rPr>
              <a:t>Use appropriate ref wherever needed</a:t>
            </a:r>
          </a:p>
          <a:p>
            <a:pPr marL="457200" indent="-457200" algn="justLow">
              <a:buFont typeface="+mj-lt"/>
              <a:buAutoNum type="arabicParenR"/>
            </a:pPr>
            <a:endParaRPr lang="en-US" sz="2000" b="1" dirty="0">
              <a:solidFill>
                <a:schemeClr val="tx1"/>
              </a:solidFill>
            </a:endParaRPr>
          </a:p>
          <a:p>
            <a:pPr marL="457200" indent="-457200" algn="justLow">
              <a:buFont typeface="+mj-lt"/>
              <a:buAutoNum type="arabicParenR"/>
            </a:pPr>
            <a:r>
              <a:rPr lang="en-US" sz="2000" b="1" dirty="0">
                <a:solidFill>
                  <a:schemeClr val="tx1"/>
                </a:solidFill>
              </a:rPr>
              <a:t>Attention to wisely categorization (ordering, heading, etc.)</a:t>
            </a:r>
          </a:p>
          <a:p>
            <a:pPr marL="457200" indent="-457200" algn="justLow">
              <a:buFont typeface="+mj-lt"/>
              <a:buAutoNum type="arabicParenR"/>
            </a:pPr>
            <a:endParaRPr lang="en-US" sz="2000" b="1" dirty="0">
              <a:solidFill>
                <a:schemeClr val="tx1"/>
              </a:solidFill>
            </a:endParaRPr>
          </a:p>
          <a:p>
            <a:pPr marL="457200" indent="-457200" algn="justLow">
              <a:buFont typeface="+mj-lt"/>
              <a:buAutoNum type="arabicParenR"/>
            </a:pPr>
            <a:r>
              <a:rPr lang="en-US" sz="2000" b="1" dirty="0">
                <a:solidFill>
                  <a:schemeClr val="tx1"/>
                </a:solidFill>
              </a:rPr>
              <a:t>Copyright Compliance</a:t>
            </a:r>
          </a:p>
          <a:p>
            <a:pPr marL="457200" indent="-457200" algn="justLow">
              <a:buFont typeface="+mj-lt"/>
              <a:buAutoNum type="arabicParenR"/>
            </a:pPr>
            <a:endParaRPr lang="en-US" sz="2000" b="1" dirty="0">
              <a:solidFill>
                <a:schemeClr val="tx1"/>
              </a:solidFill>
            </a:endParaRPr>
          </a:p>
          <a:p>
            <a:pPr marL="457200" indent="-457200" algn="justLow">
              <a:buFont typeface="+mj-lt"/>
              <a:buAutoNum type="arabicParenR"/>
            </a:pPr>
            <a:r>
              <a:rPr lang="en-US" sz="2000" b="1" dirty="0">
                <a:solidFill>
                  <a:schemeClr val="tx1"/>
                </a:solidFill>
              </a:rPr>
              <a:t>Attention to ethical issue</a:t>
            </a:r>
          </a:p>
          <a:p>
            <a:pPr marL="457200" indent="-457200" algn="justLow">
              <a:buFont typeface="+mj-lt"/>
              <a:buAutoNum type="arabicParenR"/>
            </a:pPr>
            <a:endParaRPr lang="en-US" sz="2000" b="1"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812703"/>
            <a:ext cx="5129926" cy="4543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10123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672389"/>
            <a:ext cx="3943350" cy="930274"/>
          </a:xfrm>
        </p:spPr>
        <p:txBody>
          <a:bodyPr/>
          <a:lstStyle/>
          <a:p>
            <a:pPr algn="ctr"/>
            <a:r>
              <a:rPr lang="en-US" b="1" dirty="0">
                <a:solidFill>
                  <a:schemeClr val="tx1"/>
                </a:solidFill>
              </a:rPr>
              <a:t>Results presentation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8095" y="1735640"/>
            <a:ext cx="4351338" cy="4351338"/>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ECECEF36-BFCB-4EA0-9F91-64FC63E435AE}" type="slidenum">
              <a:rPr lang="en-US" smtClean="0"/>
              <a:t>92</a:t>
            </a:fld>
            <a:endParaRPr lang="en-US"/>
          </a:p>
        </p:txBody>
      </p:sp>
      <p:sp>
        <p:nvSpPr>
          <p:cNvPr id="5" name="Content Placeholder 2"/>
          <p:cNvSpPr txBox="1">
            <a:spLocks/>
          </p:cNvSpPr>
          <p:nvPr/>
        </p:nvSpPr>
        <p:spPr>
          <a:xfrm>
            <a:off x="228600" y="2667000"/>
            <a:ext cx="4343400" cy="349071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indent="-457200" algn="justLow">
              <a:lnSpc>
                <a:spcPct val="200000"/>
              </a:lnSpc>
              <a:buFont typeface="+mj-lt"/>
              <a:buAutoNum type="arabicParenR"/>
            </a:pPr>
            <a:r>
              <a:rPr lang="en-US" sz="2000" b="1" dirty="0">
                <a:solidFill>
                  <a:schemeClr val="tx1"/>
                </a:solidFill>
              </a:rPr>
              <a:t>Number of Table &amp; Figure </a:t>
            </a:r>
          </a:p>
          <a:p>
            <a:pPr marL="457200" indent="-457200" algn="justLow">
              <a:lnSpc>
                <a:spcPct val="200000"/>
              </a:lnSpc>
              <a:buFont typeface="+mj-lt"/>
              <a:buAutoNum type="arabicParenR"/>
            </a:pPr>
            <a:r>
              <a:rPr lang="en-US" sz="2000" b="1" dirty="0">
                <a:solidFill>
                  <a:schemeClr val="tx1"/>
                </a:solidFill>
              </a:rPr>
              <a:t>Appropriate use of statistical analysis</a:t>
            </a:r>
          </a:p>
          <a:p>
            <a:pPr marL="457200" indent="-457200" algn="justLow">
              <a:lnSpc>
                <a:spcPct val="200000"/>
              </a:lnSpc>
              <a:buFont typeface="+mj-lt"/>
              <a:buAutoNum type="arabicParenR"/>
            </a:pPr>
            <a:r>
              <a:rPr lang="en-US" sz="2000" b="1" dirty="0">
                <a:solidFill>
                  <a:schemeClr val="tx1"/>
                </a:solidFill>
              </a:rPr>
              <a:t>Data presentation (Avoid repetition &amp; excessive writing)</a:t>
            </a:r>
          </a:p>
          <a:p>
            <a:pPr marL="457200" indent="-457200" algn="justLow">
              <a:lnSpc>
                <a:spcPct val="200000"/>
              </a:lnSpc>
              <a:buFont typeface="+mj-lt"/>
              <a:buAutoNum type="arabicParenR"/>
            </a:pPr>
            <a:r>
              <a:rPr lang="en-US" sz="2000" b="1" dirty="0">
                <a:solidFill>
                  <a:schemeClr val="tx1"/>
                </a:solidFill>
              </a:rPr>
              <a:t>Figure resolution</a:t>
            </a:r>
          </a:p>
          <a:p>
            <a:pPr marL="457200" indent="-457200" algn="justLow">
              <a:buFont typeface="+mj-lt"/>
              <a:buAutoNum type="arabicParenR"/>
            </a:pPr>
            <a:endParaRPr lang="en-US" sz="2000" b="1" dirty="0">
              <a:solidFill>
                <a:schemeClr val="tx1"/>
              </a:solidFill>
            </a:endParaRPr>
          </a:p>
          <a:p>
            <a:pPr marL="457200" indent="-457200" algn="justLow">
              <a:buFont typeface="+mj-lt"/>
              <a:buAutoNum type="arabicParenR"/>
            </a:pPr>
            <a:endParaRPr lang="en-US" sz="2000" b="1" dirty="0">
              <a:solidFill>
                <a:schemeClr val="tx1"/>
              </a:solidFill>
            </a:endParaRPr>
          </a:p>
        </p:txBody>
      </p:sp>
      <p:pic>
        <p:nvPicPr>
          <p:cNvPr id="6" name="Picture 5"/>
          <p:cNvPicPr>
            <a:picLocks noChangeAspect="1"/>
          </p:cNvPicPr>
          <p:nvPr/>
        </p:nvPicPr>
        <p:blipFill>
          <a:blip r:embed="rId3"/>
          <a:stretch>
            <a:fillRect/>
          </a:stretch>
        </p:blipFill>
        <p:spPr>
          <a:xfrm>
            <a:off x="-20782" y="0"/>
            <a:ext cx="9110868" cy="1676400"/>
          </a:xfrm>
          <a:prstGeom prst="rect">
            <a:avLst/>
          </a:prstGeom>
        </p:spPr>
      </p:pic>
    </p:spTree>
    <p:extLst>
      <p:ext uri="{BB962C8B-B14F-4D97-AF65-F5344CB8AC3E}">
        <p14:creationId xmlns:p14="http://schemas.microsoft.com/office/powerpoint/2010/main" val="1071926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7209" y="279694"/>
            <a:ext cx="2804728" cy="877144"/>
          </a:xfrm>
        </p:spPr>
        <p:txBody>
          <a:bodyPr>
            <a:normAutofit/>
          </a:bodyPr>
          <a:lstStyle/>
          <a:p>
            <a:pPr algn="ctr"/>
            <a:r>
              <a:rPr lang="en-US" sz="4000" b="1" dirty="0">
                <a:solidFill>
                  <a:schemeClr val="tx1"/>
                </a:solidFill>
              </a:rPr>
              <a:t>Discussion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9936" y="1915237"/>
            <a:ext cx="3855357" cy="3778250"/>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12"/>
          </p:nvPr>
        </p:nvSpPr>
        <p:spPr/>
        <p:txBody>
          <a:bodyPr/>
          <a:lstStyle/>
          <a:p>
            <a:fld id="{ECECEF36-BFCB-4EA0-9F91-64FC63E435AE}" type="slidenum">
              <a:rPr lang="en-US" smtClean="0"/>
              <a:t>93</a:t>
            </a:fld>
            <a:endParaRPr lang="en-US"/>
          </a:p>
        </p:txBody>
      </p:sp>
      <p:sp>
        <p:nvSpPr>
          <p:cNvPr id="5" name="Content Placeholder 2"/>
          <p:cNvSpPr txBox="1">
            <a:spLocks/>
          </p:cNvSpPr>
          <p:nvPr/>
        </p:nvSpPr>
        <p:spPr>
          <a:xfrm>
            <a:off x="1157501" y="1819702"/>
            <a:ext cx="390923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dirty="0"/>
          </a:p>
        </p:txBody>
      </p:sp>
      <p:sp>
        <p:nvSpPr>
          <p:cNvPr id="6" name="Content Placeholder 2"/>
          <p:cNvSpPr txBox="1">
            <a:spLocks/>
          </p:cNvSpPr>
          <p:nvPr/>
        </p:nvSpPr>
        <p:spPr>
          <a:xfrm>
            <a:off x="4020432" y="1017191"/>
            <a:ext cx="2092598" cy="9553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00050" indent="-400050">
              <a:lnSpc>
                <a:spcPct val="200000"/>
              </a:lnSpc>
              <a:buFont typeface="+mj-lt"/>
              <a:buAutoNum type="romanUcPeriod"/>
            </a:pPr>
            <a:r>
              <a:rPr lang="en-US" sz="2400" b="1" dirty="0">
                <a:solidFill>
                  <a:schemeClr val="tx1"/>
                </a:solidFill>
              </a:rPr>
              <a:t>Introducing</a:t>
            </a:r>
          </a:p>
          <a:p>
            <a:endParaRPr lang="en-US" dirty="0"/>
          </a:p>
        </p:txBody>
      </p:sp>
      <p:sp>
        <p:nvSpPr>
          <p:cNvPr id="7" name="Content Placeholder 2"/>
          <p:cNvSpPr txBox="1">
            <a:spLocks/>
          </p:cNvSpPr>
          <p:nvPr/>
        </p:nvSpPr>
        <p:spPr>
          <a:xfrm rot="16200000">
            <a:off x="6969516" y="3213514"/>
            <a:ext cx="2092598" cy="145402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514350" indent="-514350" algn="ctr">
              <a:lnSpc>
                <a:spcPct val="200000"/>
              </a:lnSpc>
              <a:buFont typeface="+mj-lt"/>
              <a:buAutoNum type="romanUcPeriod" startAt="2"/>
            </a:pPr>
            <a:r>
              <a:rPr lang="en-US" sz="4400" b="1" dirty="0">
                <a:solidFill>
                  <a:schemeClr val="tx1"/>
                </a:solidFill>
              </a:rPr>
              <a:t>Comparing </a:t>
            </a:r>
            <a:r>
              <a:rPr lang="en-US" sz="2400" b="1" dirty="0">
                <a:solidFill>
                  <a:schemeClr val="tx1"/>
                </a:solidFill>
              </a:rPr>
              <a:t>(Only important results)</a:t>
            </a:r>
          </a:p>
          <a:p>
            <a:endParaRPr lang="en-US" dirty="0"/>
          </a:p>
        </p:txBody>
      </p:sp>
      <p:sp>
        <p:nvSpPr>
          <p:cNvPr id="8" name="Content Placeholder 2"/>
          <p:cNvSpPr txBox="1">
            <a:spLocks/>
          </p:cNvSpPr>
          <p:nvPr/>
        </p:nvSpPr>
        <p:spPr>
          <a:xfrm rot="16200000">
            <a:off x="1094162" y="3616486"/>
            <a:ext cx="2110218" cy="9553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514350" indent="-514350">
              <a:lnSpc>
                <a:spcPct val="200000"/>
              </a:lnSpc>
              <a:buFont typeface="+mj-lt"/>
              <a:buAutoNum type="romanLcPeriod" startAt="4"/>
            </a:pPr>
            <a:r>
              <a:rPr lang="en-US" sz="2400" b="1" dirty="0">
                <a:solidFill>
                  <a:schemeClr val="tx1"/>
                </a:solidFill>
              </a:rPr>
              <a:t>Limitations</a:t>
            </a:r>
          </a:p>
          <a:p>
            <a:endParaRPr lang="en-US" dirty="0"/>
          </a:p>
        </p:txBody>
      </p:sp>
      <p:sp>
        <p:nvSpPr>
          <p:cNvPr id="9" name="Content Placeholder 2"/>
          <p:cNvSpPr txBox="1">
            <a:spLocks/>
          </p:cNvSpPr>
          <p:nvPr/>
        </p:nvSpPr>
        <p:spPr>
          <a:xfrm>
            <a:off x="4288269" y="5654288"/>
            <a:ext cx="2092598" cy="9553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514350" indent="-514350">
              <a:lnSpc>
                <a:spcPct val="200000"/>
              </a:lnSpc>
              <a:buFont typeface="+mj-lt"/>
              <a:buAutoNum type="romanUcPeriod" startAt="3"/>
            </a:pPr>
            <a:r>
              <a:rPr lang="en-US" sz="2400" b="1" dirty="0">
                <a:solidFill>
                  <a:schemeClr val="tx1"/>
                </a:solidFill>
              </a:rPr>
              <a:t>Reasons!</a:t>
            </a:r>
          </a:p>
          <a:p>
            <a:endParaRPr lang="en-US" dirty="0"/>
          </a:p>
        </p:txBody>
      </p:sp>
      <p:pic>
        <p:nvPicPr>
          <p:cNvPr id="11" name="Picture 10"/>
          <p:cNvPicPr>
            <a:picLocks noChangeAspect="1"/>
          </p:cNvPicPr>
          <p:nvPr/>
        </p:nvPicPr>
        <p:blipFill>
          <a:blip r:embed="rId3"/>
          <a:stretch>
            <a:fillRect/>
          </a:stretch>
        </p:blipFill>
        <p:spPr>
          <a:xfrm rot="16200000">
            <a:off x="-2642176" y="2840646"/>
            <a:ext cx="6707704" cy="1233858"/>
          </a:xfrm>
          <a:prstGeom prst="rect">
            <a:avLst/>
          </a:prstGeom>
        </p:spPr>
      </p:pic>
    </p:spTree>
    <p:extLst>
      <p:ext uri="{BB962C8B-B14F-4D97-AF65-F5344CB8AC3E}">
        <p14:creationId xmlns:p14="http://schemas.microsoft.com/office/powerpoint/2010/main" val="2959676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6096000" cy="3777622"/>
          </a:xfrm>
        </p:spPr>
        <p:txBody>
          <a:bodyPr>
            <a:normAutofit/>
          </a:bodyPr>
          <a:lstStyle/>
          <a:p>
            <a:pPr marL="400050" indent="-400050">
              <a:lnSpc>
                <a:spcPct val="200000"/>
              </a:lnSpc>
              <a:buFont typeface="+mj-lt"/>
              <a:buAutoNum type="romanUcPeriod"/>
            </a:pPr>
            <a:r>
              <a:rPr lang="en-US" sz="2400" b="1" dirty="0">
                <a:solidFill>
                  <a:schemeClr val="tx1"/>
                </a:solidFill>
              </a:rPr>
              <a:t>Validity</a:t>
            </a:r>
          </a:p>
          <a:p>
            <a:pPr marL="400050" indent="-400050">
              <a:lnSpc>
                <a:spcPct val="200000"/>
              </a:lnSpc>
              <a:buFont typeface="+mj-lt"/>
              <a:buAutoNum type="romanUcPeriod"/>
            </a:pPr>
            <a:r>
              <a:rPr lang="en-US" sz="2400" b="1" dirty="0">
                <a:solidFill>
                  <a:schemeClr val="tx1"/>
                </a:solidFill>
              </a:rPr>
              <a:t>Being up to date</a:t>
            </a:r>
            <a:endParaRPr lang="fa-IR" sz="2400" b="1" dirty="0">
              <a:solidFill>
                <a:schemeClr val="tx1"/>
              </a:solidFill>
            </a:endParaRPr>
          </a:p>
          <a:p>
            <a:pPr marL="400050" indent="-400050">
              <a:lnSpc>
                <a:spcPct val="200000"/>
              </a:lnSpc>
              <a:buFont typeface="+mj-lt"/>
              <a:buAutoNum type="romanUcPeriod"/>
            </a:pPr>
            <a:r>
              <a:rPr lang="en-US" sz="2400" b="1" dirty="0">
                <a:solidFill>
                  <a:schemeClr val="tx1"/>
                </a:solidFill>
              </a:rPr>
              <a:t> Appropriate number</a:t>
            </a:r>
          </a:p>
          <a:p>
            <a:pPr marL="400050" indent="-400050">
              <a:lnSpc>
                <a:spcPct val="200000"/>
              </a:lnSpc>
              <a:buFont typeface="+mj-lt"/>
              <a:buAutoNum type="romanUcPeriod"/>
            </a:pPr>
            <a:r>
              <a:rPr lang="en-US" sz="2400" b="1" dirty="0">
                <a:solidFill>
                  <a:schemeClr val="tx1"/>
                </a:solidFill>
              </a:rPr>
              <a:t> Formatting</a:t>
            </a:r>
          </a:p>
          <a:p>
            <a:endParaRPr lang="en-US" dirty="0"/>
          </a:p>
        </p:txBody>
      </p:sp>
      <p:sp>
        <p:nvSpPr>
          <p:cNvPr id="2" name="Slide Number Placeholder 1"/>
          <p:cNvSpPr>
            <a:spLocks noGrp="1"/>
          </p:cNvSpPr>
          <p:nvPr>
            <p:ph type="sldNum" sz="quarter" idx="12"/>
          </p:nvPr>
        </p:nvSpPr>
        <p:spPr/>
        <p:txBody>
          <a:bodyPr/>
          <a:lstStyle/>
          <a:p>
            <a:fld id="{ECECEF36-BFCB-4EA0-9F91-64FC63E435AE}" type="slidenum">
              <a:rPr lang="en-US" smtClean="0"/>
              <a:t>94</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729" y="3352800"/>
            <a:ext cx="3070071" cy="3090295"/>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29"/>
            <a:ext cx="9144000" cy="2154050"/>
          </a:xfrm>
          <a:prstGeom prst="rect">
            <a:avLst/>
          </a:prstGeom>
          <a:ln>
            <a:noFill/>
          </a:ln>
          <a:effectLst>
            <a:softEdge rad="112500"/>
          </a:effectLst>
        </p:spPr>
      </p:pic>
    </p:spTree>
    <p:extLst>
      <p:ext uri="{BB962C8B-B14F-4D97-AF65-F5344CB8AC3E}">
        <p14:creationId xmlns:p14="http://schemas.microsoft.com/office/powerpoint/2010/main" val="37715603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55793"/>
            <a:ext cx="7500194" cy="27432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00" t="44008" r="55000" b="18539"/>
          <a:stretch/>
        </p:blipFill>
        <p:spPr>
          <a:xfrm rot="551689">
            <a:off x="6863648" y="382446"/>
            <a:ext cx="1512704" cy="12605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610100"/>
            <a:ext cx="5159753" cy="9144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7308" t="9239" r="20193" b="7608"/>
          <a:stretch/>
        </p:blipFill>
        <p:spPr>
          <a:xfrm>
            <a:off x="6531709" y="4634078"/>
            <a:ext cx="2269703" cy="1780844"/>
          </a:xfrm>
          <a:prstGeom prst="rect">
            <a:avLst/>
          </a:prstGeom>
        </p:spPr>
      </p:pic>
      <p:sp>
        <p:nvSpPr>
          <p:cNvPr id="7" name="Slide Number Placeholder 6"/>
          <p:cNvSpPr>
            <a:spLocks noGrp="1"/>
          </p:cNvSpPr>
          <p:nvPr>
            <p:ph type="sldNum" sz="quarter" idx="12"/>
          </p:nvPr>
        </p:nvSpPr>
        <p:spPr/>
        <p:txBody>
          <a:bodyPr/>
          <a:lstStyle/>
          <a:p>
            <a:fld id="{BC2DCC5D-3F66-429F-AE45-E4613ABE423F}" type="slidenum">
              <a:rPr lang="en-US" smtClean="0"/>
              <a:t>95</a:t>
            </a:fld>
            <a:endParaRPr lang="en-US"/>
          </a:p>
        </p:txBody>
      </p:sp>
    </p:spTree>
    <p:extLst>
      <p:ext uri="{BB962C8B-B14F-4D97-AF65-F5344CB8AC3E}">
        <p14:creationId xmlns:p14="http://schemas.microsoft.com/office/powerpoint/2010/main" val="12525738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6589199" cy="671290"/>
          </a:xfrm>
        </p:spPr>
        <p:txBody>
          <a:bodyPr>
            <a:normAutofit fontScale="90000"/>
          </a:bodyPr>
          <a:lstStyle/>
          <a:p>
            <a:pPr algn="ctr"/>
            <a:r>
              <a:rPr lang="en-US" b="1" dirty="0">
                <a:solidFill>
                  <a:schemeClr val="tx1"/>
                </a:solidFill>
              </a:rPr>
              <a:t>Acknowledgment</a:t>
            </a:r>
            <a:br>
              <a:rPr lang="en-US" b="1" dirty="0">
                <a:solidFill>
                  <a:schemeClr val="tx1"/>
                </a:solidFill>
              </a:rPr>
            </a:br>
            <a:endParaRPr lang="en-US" b="1" dirty="0">
              <a:solidFill>
                <a:schemeClr val="tx1"/>
              </a:solidFill>
            </a:endParaRPr>
          </a:p>
        </p:txBody>
      </p:sp>
      <p:sp>
        <p:nvSpPr>
          <p:cNvPr id="3" name="Content Placeholder 2"/>
          <p:cNvSpPr>
            <a:spLocks noGrp="1"/>
          </p:cNvSpPr>
          <p:nvPr>
            <p:ph idx="1"/>
          </p:nvPr>
        </p:nvSpPr>
        <p:spPr>
          <a:xfrm>
            <a:off x="511228" y="1828800"/>
            <a:ext cx="8327971" cy="4724400"/>
          </a:xfrm>
          <a:solidFill>
            <a:schemeClr val="bg1"/>
          </a:solidFill>
        </p:spPr>
        <p:txBody>
          <a:bodyPr>
            <a:normAutofit lnSpcReduction="10000"/>
          </a:bodyPr>
          <a:lstStyle/>
          <a:p>
            <a:pPr marL="0" indent="0" algn="just" fontAlgn="base">
              <a:buNone/>
            </a:pPr>
            <a:r>
              <a:rPr lang="en-US" dirty="0">
                <a:latin typeface="Times New Roman" panose="02020603050405020304" pitchFamily="18" charset="0"/>
                <a:cs typeface="Times New Roman" panose="02020603050405020304" pitchFamily="18" charset="0"/>
              </a:rPr>
              <a:t>This research was supported/partially supported by [</a:t>
            </a:r>
            <a:r>
              <a:rPr lang="en-US" dirty="0">
                <a:solidFill>
                  <a:srgbClr val="FF0000"/>
                </a:solidFill>
                <a:latin typeface="Times New Roman" panose="02020603050405020304" pitchFamily="18" charset="0"/>
                <a:cs typeface="Times New Roman" panose="02020603050405020304" pitchFamily="18" charset="0"/>
              </a:rPr>
              <a:t>Name of Foundation, Grant maker, Donor</a:t>
            </a:r>
            <a:r>
              <a:rPr lang="en-US" dirty="0">
                <a:latin typeface="Times New Roman" panose="02020603050405020304" pitchFamily="18" charset="0"/>
                <a:cs typeface="Times New Roman" panose="02020603050405020304" pitchFamily="18" charset="0"/>
              </a:rPr>
              <a:t>]. </a:t>
            </a:r>
          </a:p>
          <a:p>
            <a:pPr marL="0" indent="0" algn="just" fontAlgn="base">
              <a:buNone/>
            </a:pPr>
            <a:r>
              <a:rPr lang="en-US" dirty="0">
                <a:latin typeface="Times New Roman" panose="02020603050405020304" pitchFamily="18" charset="0"/>
                <a:cs typeface="Times New Roman" panose="02020603050405020304" pitchFamily="18" charset="0"/>
              </a:rPr>
              <a:t>We thank our colleagues from [</a:t>
            </a:r>
            <a:r>
              <a:rPr lang="en-US" dirty="0">
                <a:solidFill>
                  <a:srgbClr val="FF0000"/>
                </a:solidFill>
                <a:latin typeface="Times New Roman" panose="02020603050405020304" pitchFamily="18" charset="0"/>
                <a:cs typeface="Times New Roman" panose="02020603050405020304" pitchFamily="18" charset="0"/>
              </a:rPr>
              <a:t>Name of the supporting institution</a:t>
            </a:r>
            <a:r>
              <a:rPr lang="en-US" dirty="0">
                <a:latin typeface="Times New Roman" panose="02020603050405020304" pitchFamily="18" charset="0"/>
                <a:cs typeface="Times New Roman" panose="02020603050405020304" pitchFamily="18" charset="0"/>
              </a:rPr>
              <a:t>] who provided insight and expertise that greatly assisted the research, although they may not agree with all of the interpretations/conclusions of this paper.</a:t>
            </a:r>
          </a:p>
          <a:p>
            <a:pPr marL="0" indent="0" algn="just" fontAlgn="base">
              <a:buNone/>
            </a:pPr>
            <a:r>
              <a:rPr lang="en-US" dirty="0">
                <a:latin typeface="Times New Roman" panose="02020603050405020304" pitchFamily="18" charset="0"/>
                <a:cs typeface="Times New Roman" panose="02020603050405020304" pitchFamily="18" charset="0"/>
              </a:rPr>
              <a:t>We thank [</a:t>
            </a:r>
            <a:r>
              <a:rPr lang="en-US" dirty="0">
                <a:solidFill>
                  <a:srgbClr val="FF0000"/>
                </a:solidFill>
                <a:latin typeface="Times New Roman" panose="02020603050405020304" pitchFamily="18" charset="0"/>
                <a:cs typeface="Times New Roman" panose="02020603050405020304" pitchFamily="18" charset="0"/>
              </a:rPr>
              <a:t>Name Surname, title</a:t>
            </a:r>
            <a:r>
              <a:rPr lang="en-US" dirty="0">
                <a:latin typeface="Times New Roman" panose="02020603050405020304" pitchFamily="18" charset="0"/>
                <a:cs typeface="Times New Roman" panose="02020603050405020304" pitchFamily="18" charset="0"/>
              </a:rPr>
              <a:t>] for assistance with [</a:t>
            </a:r>
            <a:r>
              <a:rPr lang="en-US" dirty="0">
                <a:solidFill>
                  <a:srgbClr val="FF0000"/>
                </a:solidFill>
                <a:latin typeface="Times New Roman" panose="02020603050405020304" pitchFamily="18" charset="0"/>
                <a:cs typeface="Times New Roman" panose="02020603050405020304" pitchFamily="18" charset="0"/>
              </a:rPr>
              <a:t>particular technique, methodology</a:t>
            </a:r>
            <a:r>
              <a:rPr lang="en-US" dirty="0">
                <a:latin typeface="Times New Roman" panose="02020603050405020304" pitchFamily="18" charset="0"/>
                <a:cs typeface="Times New Roman" panose="02020603050405020304" pitchFamily="18" charset="0"/>
              </a:rPr>
              <a:t>], and [</a:t>
            </a:r>
            <a:r>
              <a:rPr lang="en-US" dirty="0">
                <a:solidFill>
                  <a:srgbClr val="FF0000"/>
                </a:solidFill>
                <a:latin typeface="Times New Roman" panose="02020603050405020304" pitchFamily="18" charset="0"/>
                <a:cs typeface="Times New Roman" panose="02020603050405020304" pitchFamily="18" charset="0"/>
              </a:rPr>
              <a:t>Name Surname, position, institution name</a:t>
            </a:r>
            <a:r>
              <a:rPr lang="en-US" dirty="0">
                <a:latin typeface="Times New Roman" panose="02020603050405020304" pitchFamily="18" charset="0"/>
                <a:cs typeface="Times New Roman" panose="02020603050405020304" pitchFamily="18" charset="0"/>
              </a:rPr>
              <a:t>] for comments that greatly improved the manuscript.</a:t>
            </a:r>
          </a:p>
          <a:p>
            <a:pPr marL="0" indent="0" algn="just" fontAlgn="base">
              <a:buNone/>
            </a:pPr>
            <a:r>
              <a:rPr lang="en-US" dirty="0">
                <a:latin typeface="Times New Roman" panose="02020603050405020304" pitchFamily="18" charset="0"/>
                <a:cs typeface="Times New Roman" panose="02020603050405020304" pitchFamily="18" charset="0"/>
              </a:rPr>
              <a:t>We would also like to show our gratitude to the (</a:t>
            </a:r>
            <a:r>
              <a:rPr lang="en-US" dirty="0">
                <a:solidFill>
                  <a:srgbClr val="FF0000"/>
                </a:solidFill>
                <a:latin typeface="Times New Roman" panose="02020603050405020304" pitchFamily="18" charset="0"/>
                <a:cs typeface="Times New Roman" panose="02020603050405020304" pitchFamily="18" charset="0"/>
              </a:rPr>
              <a:t>Name Surname, title, institution</a:t>
            </a:r>
            <a:r>
              <a:rPr lang="en-US" dirty="0">
                <a:latin typeface="Times New Roman" panose="02020603050405020304" pitchFamily="18" charset="0"/>
                <a:cs typeface="Times New Roman" panose="02020603050405020304" pitchFamily="18" charset="0"/>
              </a:rPr>
              <a:t>) for sharing their pearls of wisdom with us during the course of this research, and we thank 3 “anonymous” reviewers for their so-called insights. </a:t>
            </a:r>
          </a:p>
          <a:p>
            <a:pPr marL="0" indent="0" algn="just" fontAlgn="base">
              <a:buNone/>
            </a:pPr>
            <a:r>
              <a:rPr lang="en-US" dirty="0">
                <a:latin typeface="Times New Roman" panose="02020603050405020304" pitchFamily="18" charset="0"/>
                <a:cs typeface="Times New Roman" panose="02020603050405020304" pitchFamily="18" charset="0"/>
              </a:rPr>
              <a:t>We are also immensely grateful to (</a:t>
            </a:r>
            <a:r>
              <a:rPr lang="en-US" dirty="0">
                <a:solidFill>
                  <a:srgbClr val="FF0000"/>
                </a:solidFill>
                <a:latin typeface="Times New Roman" panose="02020603050405020304" pitchFamily="18" charset="0"/>
                <a:cs typeface="Times New Roman" panose="02020603050405020304" pitchFamily="18" charset="0"/>
              </a:rPr>
              <a:t>List names and positions</a:t>
            </a:r>
            <a:r>
              <a:rPr lang="en-US" dirty="0">
                <a:latin typeface="Times New Roman" panose="02020603050405020304" pitchFamily="18" charset="0"/>
                <a:cs typeface="Times New Roman" panose="02020603050405020304" pitchFamily="18" charset="0"/>
              </a:rPr>
              <a:t>) for their comments on an earlier version of the manuscript, although any errors are our own and should not tarnish the reputations of these esteemed persons.</a:t>
            </a:r>
          </a:p>
        </p:txBody>
      </p:sp>
      <p:sp>
        <p:nvSpPr>
          <p:cNvPr id="4" name="Slide Number Placeholder 3"/>
          <p:cNvSpPr>
            <a:spLocks noGrp="1"/>
          </p:cNvSpPr>
          <p:nvPr>
            <p:ph type="sldNum" sz="quarter" idx="12"/>
          </p:nvPr>
        </p:nvSpPr>
        <p:spPr/>
        <p:txBody>
          <a:bodyPr/>
          <a:lstStyle/>
          <a:p>
            <a:fld id="{BC2DCC5D-3F66-429F-AE45-E4613ABE423F}" type="slidenum">
              <a:rPr lang="en-US" smtClean="0"/>
              <a:t>96</a:t>
            </a:fld>
            <a:endParaRPr lang="en-US"/>
          </a:p>
        </p:txBody>
      </p:sp>
    </p:spTree>
    <p:extLst>
      <p:ext uri="{BB962C8B-B14F-4D97-AF65-F5344CB8AC3E}">
        <p14:creationId xmlns:p14="http://schemas.microsoft.com/office/powerpoint/2010/main" val="21837040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500116"/>
            <a:ext cx="6296025" cy="5257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76199"/>
            <a:ext cx="4857750" cy="195532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63" y="2743200"/>
            <a:ext cx="1676400" cy="1676400"/>
          </a:xfrm>
          <a:prstGeom prst="rect">
            <a:avLst/>
          </a:prstGeom>
        </p:spPr>
      </p:pic>
      <p:sp>
        <p:nvSpPr>
          <p:cNvPr id="6" name="Slide Number Placeholder 5"/>
          <p:cNvSpPr>
            <a:spLocks noGrp="1"/>
          </p:cNvSpPr>
          <p:nvPr>
            <p:ph type="sldNum" sz="quarter" idx="12"/>
          </p:nvPr>
        </p:nvSpPr>
        <p:spPr/>
        <p:txBody>
          <a:bodyPr/>
          <a:lstStyle/>
          <a:p>
            <a:fld id="{BC2DCC5D-3F66-429F-AE45-E4613ABE423F}" type="slidenum">
              <a:rPr lang="en-US" smtClean="0"/>
              <a:t>97</a:t>
            </a:fld>
            <a:endParaRPr lang="en-US"/>
          </a:p>
        </p:txBody>
      </p:sp>
    </p:spTree>
    <p:extLst>
      <p:ext uri="{BB962C8B-B14F-4D97-AF65-F5344CB8AC3E}">
        <p14:creationId xmlns:p14="http://schemas.microsoft.com/office/powerpoint/2010/main" val="45292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79613"/>
            <a:ext cx="7772400" cy="43767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650" y="17084"/>
            <a:ext cx="2339999" cy="2076450"/>
          </a:xfrm>
          <a:prstGeom prst="rect">
            <a:avLst/>
          </a:prstGeom>
        </p:spPr>
      </p:pic>
      <p:sp>
        <p:nvSpPr>
          <p:cNvPr id="4" name="Title 1"/>
          <p:cNvSpPr txBox="1">
            <a:spLocks/>
          </p:cNvSpPr>
          <p:nvPr/>
        </p:nvSpPr>
        <p:spPr>
          <a:xfrm>
            <a:off x="457200" y="718502"/>
            <a:ext cx="4876800" cy="671290"/>
          </a:xfrm>
          <a:prstGeom prst="rect">
            <a:avLst/>
          </a:prstGeom>
        </p:spPr>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chemeClr val="tx1"/>
                </a:solidFill>
              </a:rPr>
              <a:t>Author contribution</a:t>
            </a:r>
          </a:p>
        </p:txBody>
      </p:sp>
      <p:sp>
        <p:nvSpPr>
          <p:cNvPr id="6" name="Slide Number Placeholder 5"/>
          <p:cNvSpPr>
            <a:spLocks noGrp="1"/>
          </p:cNvSpPr>
          <p:nvPr>
            <p:ph type="sldNum" sz="quarter" idx="12"/>
          </p:nvPr>
        </p:nvSpPr>
        <p:spPr/>
        <p:txBody>
          <a:bodyPr/>
          <a:lstStyle/>
          <a:p>
            <a:fld id="{BC2DCC5D-3F66-429F-AE45-E4613ABE423F}" type="slidenum">
              <a:rPr lang="en-US" smtClean="0"/>
              <a:t>98</a:t>
            </a:fld>
            <a:endParaRPr lang="en-US"/>
          </a:p>
        </p:txBody>
      </p:sp>
    </p:spTree>
    <p:extLst>
      <p:ext uri="{BB962C8B-B14F-4D97-AF65-F5344CB8AC3E}">
        <p14:creationId xmlns:p14="http://schemas.microsoft.com/office/powerpoint/2010/main" val="3174790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14400"/>
            <a:ext cx="8305800" cy="784225"/>
          </a:xfrm>
        </p:spPr>
        <p:txBody>
          <a:bodyPr>
            <a:normAutofit/>
          </a:bodyPr>
          <a:lstStyle/>
          <a:p>
            <a:r>
              <a:rPr lang="en-US" sz="4400" b="1" dirty="0">
                <a:solidFill>
                  <a:schemeClr val="tx1"/>
                </a:solidFill>
                <a:cs typeface="B Farnaz" panose="00000400000000000000" pitchFamily="2" charset="-78"/>
              </a:rPr>
              <a:t>How do I contact with the Editor?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9" y="2438400"/>
            <a:ext cx="5194189" cy="4038600"/>
          </a:xfrm>
          <a:prstGeom prst="rect">
            <a:avLst/>
          </a:prstGeom>
        </p:spPr>
      </p:pic>
    </p:spTree>
    <p:extLst>
      <p:ext uri="{BB962C8B-B14F-4D97-AF65-F5344CB8AC3E}">
        <p14:creationId xmlns:p14="http://schemas.microsoft.com/office/powerpoint/2010/main" val="3392843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4911096</TotalTime>
  <Words>1714</Words>
  <Application>Microsoft Office PowerPoint</Application>
  <PresentationFormat>On-screen Show (4:3)</PresentationFormat>
  <Paragraphs>304</Paragraphs>
  <Slides>100</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100</vt:i4>
      </vt:variant>
    </vt:vector>
  </HeadingPairs>
  <TitlesOfParts>
    <vt:vector size="113" baseType="lpstr">
      <vt:lpstr>2  Zar</vt:lpstr>
      <vt:lpstr>Aharoni</vt:lpstr>
      <vt:lpstr>AP Yekan bold</vt:lpstr>
      <vt:lpstr>Arial</vt:lpstr>
      <vt:lpstr>B Farnaz</vt:lpstr>
      <vt:lpstr>Calibri</vt:lpstr>
      <vt:lpstr>Calibri Light</vt:lpstr>
      <vt:lpstr>Century Gothic</vt:lpstr>
      <vt:lpstr>Constantia</vt:lpstr>
      <vt:lpstr>Cooper Black</vt:lpstr>
      <vt:lpstr>Tahoma</vt:lpstr>
      <vt:lpstr>Times New Roman</vt:lpstr>
      <vt:lpstr>Office Theme</vt:lpstr>
      <vt:lpstr>PowerPoint Presentation</vt:lpstr>
      <vt:lpstr>PowerPoint Presentation</vt:lpstr>
      <vt:lpstr>SCIENTIFIC REVIEW PROCESS </vt:lpstr>
      <vt:lpstr>How to Identify Validity and Quality of Scientific Journals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 QUALITY Indexes and Unacceptable Indexes</vt:lpstr>
      <vt:lpstr>Identifying a Target Journal</vt:lpstr>
      <vt:lpstr>PowerPoint Presentation</vt:lpstr>
      <vt:lpstr> - The journal displays of non-standard  indexing databases on the journal homepage,  such as  Eurasian Scientific Journal Index (ESJI), Directory of Research Journal Indexing (DRJI), International Scientific Indexing (ISI),  Advanced Sciences Index (ASI),  SJIFactor,  ICI World of Journals, CiteFactor, Scientific Indexing Services (SIS), Journal Factor, Root Indexing. These types of ads are strongly discouraged.</vt:lpstr>
      <vt:lpstr>PowerPoint Presentation</vt:lpstr>
      <vt:lpstr>How to Select a Journal for Research Paper Publication?</vt:lpstr>
      <vt:lpstr>PowerPoint Presentation</vt:lpstr>
      <vt:lpstr>PowerPoint Presentation</vt:lpstr>
      <vt:lpstr>PowerPoint Presentation</vt:lpstr>
      <vt:lpstr>PowerPoint Presentation</vt:lpstr>
      <vt:lpstr>PowerPoint Presentation</vt:lpstr>
      <vt:lpstr>Journal Finders</vt:lpstr>
      <vt:lpstr>Journal Finders</vt:lpstr>
      <vt:lpstr>Journal finders</vt:lpstr>
      <vt:lpstr>PowerPoint Presentation</vt:lpstr>
      <vt:lpstr>PowerPoint Presentation</vt:lpstr>
      <vt:lpstr>PowerPoint Presentation</vt:lpstr>
      <vt:lpstr>PowerPoint Presentation</vt:lpstr>
      <vt:lpstr>Selecting base on aim and scope of Journal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Chance: Last but not least!</vt:lpstr>
      <vt:lpstr>How do I write waiver request letter?</vt:lpstr>
      <vt:lpstr>PowerPoint Presentation</vt:lpstr>
      <vt:lpstr>How do I check plagiarism? </vt:lpstr>
      <vt:lpstr>PowerPoint Presentation</vt:lpstr>
      <vt:lpstr>How do I write up cover letter?</vt:lpstr>
      <vt:lpstr>PowerPoint Presentation</vt:lpstr>
      <vt:lpstr>How do I write comment to Editor?</vt:lpstr>
      <vt:lpstr>PowerPoint Presentation</vt:lpstr>
      <vt:lpstr>How to Increase the Chances of Getting Published?</vt:lpstr>
      <vt:lpstr>Who is your superstar? “The role of corresponding author reputation”</vt:lpstr>
      <vt:lpstr>Social Media's Impact</vt:lpstr>
      <vt:lpstr>Favorite scientific social media </vt:lpstr>
      <vt:lpstr>Good Translating and Good English Language Editing</vt:lpstr>
      <vt:lpstr>PowerPoint Presentation</vt:lpstr>
      <vt:lpstr>Becoming a recognized reviewer!</vt:lpstr>
      <vt:lpstr>PowerPoint Presentation</vt:lpstr>
      <vt:lpstr>International co-authors</vt:lpstr>
      <vt:lpstr>Know your place</vt:lpstr>
      <vt:lpstr>How can score my paper?</vt:lpstr>
      <vt:lpstr>What is the best choice?</vt:lpstr>
      <vt:lpstr>Level of similarity </vt:lpstr>
      <vt:lpstr>PowerPoint Presentation</vt:lpstr>
      <vt:lpstr>PowerPoint Presentation</vt:lpstr>
      <vt:lpstr>Title</vt:lpstr>
      <vt:lpstr>Materials &amp; Methods</vt:lpstr>
      <vt:lpstr>Results presentation</vt:lpstr>
      <vt:lpstr>Discussion</vt:lpstr>
      <vt:lpstr>PowerPoint Presentation</vt:lpstr>
      <vt:lpstr>PowerPoint Presentation</vt:lpstr>
      <vt:lpstr>Acknowledgment </vt:lpstr>
      <vt:lpstr>PowerPoint Presentation</vt:lpstr>
      <vt:lpstr>PowerPoint Presentation</vt:lpstr>
      <vt:lpstr>How do I contact with the Editor?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اصول مقاله نویسی و چاپ</dc:title>
  <dc:creator>Alireza</dc:creator>
  <cp:lastModifiedBy>Abolhassanpour</cp:lastModifiedBy>
  <cp:revision>180</cp:revision>
  <dcterms:created xsi:type="dcterms:W3CDTF">2019-04-14T09:26:33Z</dcterms:created>
  <dcterms:modified xsi:type="dcterms:W3CDTF">2024-10-02T06:27:26Z</dcterms:modified>
</cp:coreProperties>
</file>